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14"/>
  </p:notesMasterIdLst>
  <p:sldIdLst>
    <p:sldId id="341" r:id="rId3"/>
    <p:sldId id="352" r:id="rId4"/>
    <p:sldId id="353" r:id="rId5"/>
    <p:sldId id="354" r:id="rId6"/>
    <p:sldId id="355" r:id="rId7"/>
    <p:sldId id="356" r:id="rId8"/>
    <p:sldId id="357" r:id="rId9"/>
    <p:sldId id="350" r:id="rId10"/>
    <p:sldId id="351" r:id="rId11"/>
    <p:sldId id="345" r:id="rId12"/>
    <p:sldId id="3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E0134A-BCD2-43BC-ACD7-1BB39EE1AF0E}">
          <p14:sldIdLst>
            <p14:sldId id="341"/>
            <p14:sldId id="352"/>
            <p14:sldId id="353"/>
            <p14:sldId id="354"/>
            <p14:sldId id="355"/>
          </p14:sldIdLst>
        </p14:section>
        <p14:section name="Раздел без заголовка" id="{76E2AE33-9A0B-4B7D-A6D8-2A9886C55B13}">
          <p14:sldIdLst>
            <p14:sldId id="356"/>
            <p14:sldId id="357"/>
            <p14:sldId id="350"/>
            <p14:sldId id="351"/>
            <p14:sldId id="345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ED82F-E8A4-4D14-A55F-29D23E1CC572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CAF4C6E-10A6-4170-8B67-9058F4483846}">
      <dgm:prSet phldrT="[Текст]"/>
      <dgm:spPr/>
      <dgm:t>
        <a:bodyPr/>
        <a:lstStyle/>
        <a:p>
          <a:r>
            <a:rPr lang="en-US" dirty="0"/>
            <a:t>Economy</a:t>
          </a:r>
          <a:endParaRPr lang="ru-RU" b="1" dirty="0"/>
        </a:p>
      </dgm:t>
    </dgm:pt>
    <dgm:pt modelId="{BF709CFB-300C-4598-97B1-4C7B893B289F}" type="parTrans" cxnId="{F53D8E87-0ED7-4DE9-B77B-E50B203092C3}">
      <dgm:prSet/>
      <dgm:spPr/>
      <dgm:t>
        <a:bodyPr/>
        <a:lstStyle/>
        <a:p>
          <a:endParaRPr lang="ru-RU"/>
        </a:p>
      </dgm:t>
    </dgm:pt>
    <dgm:pt modelId="{95173C2E-45C1-4C90-8AAA-BAD85BCD8922}" type="sibTrans" cxnId="{F53D8E87-0ED7-4DE9-B77B-E50B203092C3}">
      <dgm:prSet/>
      <dgm:spPr/>
      <dgm:t>
        <a:bodyPr/>
        <a:lstStyle/>
        <a:p>
          <a:endParaRPr lang="ru-RU"/>
        </a:p>
      </dgm:t>
    </dgm:pt>
    <dgm:pt modelId="{F7BDEF09-09B4-43D0-AABE-2AEFCA669358}">
      <dgm:prSet phldrT="[Текст]"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Accounting, analysis and audit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9365BAB-0070-4478-8384-4BC193A9817E}" type="parTrans" cxnId="{E2C3661C-50B1-4D54-817E-556AB35C9BEF}">
      <dgm:prSet/>
      <dgm:spPr/>
      <dgm:t>
        <a:bodyPr/>
        <a:lstStyle/>
        <a:p>
          <a:endParaRPr lang="ru-RU"/>
        </a:p>
      </dgm:t>
    </dgm:pt>
    <dgm:pt modelId="{8F1EECCA-6BCF-4781-969A-C786DC0A647F}" type="sibTrans" cxnId="{E2C3661C-50B1-4D54-817E-556AB35C9BEF}">
      <dgm:prSet/>
      <dgm:spPr/>
      <dgm:t>
        <a:bodyPr/>
        <a:lstStyle/>
        <a:p>
          <a:endParaRPr lang="ru-RU"/>
        </a:p>
      </dgm:t>
    </dgm:pt>
    <dgm:pt modelId="{628CE46A-72BB-4D4F-81E5-E668A5682B97}">
      <dgm:prSet phldrT="[Текст]"/>
      <dgm:spPr/>
      <dgm:t>
        <a:bodyPr/>
        <a:lstStyle/>
        <a:p>
          <a:r>
            <a:rPr lang="en-US" dirty="0"/>
            <a:t>Management</a:t>
          </a:r>
          <a:endParaRPr lang="ru-RU" b="1" dirty="0"/>
        </a:p>
      </dgm:t>
    </dgm:pt>
    <dgm:pt modelId="{2BA1375E-0138-45E7-985B-CEB62F322085}" type="parTrans" cxnId="{6A044B76-95F9-4BC5-BBA3-11561EC592B2}">
      <dgm:prSet/>
      <dgm:spPr/>
      <dgm:t>
        <a:bodyPr/>
        <a:lstStyle/>
        <a:p>
          <a:endParaRPr lang="ru-RU"/>
        </a:p>
      </dgm:t>
    </dgm:pt>
    <dgm:pt modelId="{5E186DD0-F6D2-4659-B96D-7D000E539AAB}" type="sibTrans" cxnId="{6A044B76-95F9-4BC5-BBA3-11561EC592B2}">
      <dgm:prSet/>
      <dgm:spPr/>
      <dgm:t>
        <a:bodyPr/>
        <a:lstStyle/>
        <a:p>
          <a:endParaRPr lang="ru-RU"/>
        </a:p>
      </dgm:t>
    </dgm:pt>
    <dgm:pt modelId="{8D51CBFE-CCE3-4C21-88C0-D62196A82CA9}">
      <dgm:prSet phldrT="[Текст]" custT="1"/>
      <dgm:spPr/>
      <dgm:t>
        <a:bodyPr/>
        <a:lstStyle/>
        <a:p>
          <a:r>
            <a:rPr lang="en-US" sz="1800" dirty="0"/>
            <a:t>Logistics</a:t>
          </a:r>
          <a:endParaRPr lang="ru-RU" sz="1800" dirty="0"/>
        </a:p>
      </dgm:t>
    </dgm:pt>
    <dgm:pt modelId="{B81C2F50-E106-41FC-8C0C-DAAE47D5810B}" type="parTrans" cxnId="{6EAE0A2D-EEED-4E1B-B8DB-D38A55C8F0A3}">
      <dgm:prSet/>
      <dgm:spPr/>
      <dgm:t>
        <a:bodyPr/>
        <a:lstStyle/>
        <a:p>
          <a:endParaRPr lang="ru-RU"/>
        </a:p>
      </dgm:t>
    </dgm:pt>
    <dgm:pt modelId="{7833F102-FEC3-4CB9-AE1B-6CF527DAA364}" type="sibTrans" cxnId="{6EAE0A2D-EEED-4E1B-B8DB-D38A55C8F0A3}">
      <dgm:prSet/>
      <dgm:spPr/>
      <dgm:t>
        <a:bodyPr/>
        <a:lstStyle/>
        <a:p>
          <a:endParaRPr lang="ru-RU"/>
        </a:p>
      </dgm:t>
    </dgm:pt>
    <dgm:pt modelId="{9E25AE56-B3AA-479D-9E08-52E2B5D4345E}">
      <dgm:prSet phldrT="[Текст]"/>
      <dgm:spPr/>
      <dgm:t>
        <a:bodyPr/>
        <a:lstStyle/>
        <a:p>
          <a:r>
            <a:rPr lang="en-US" b="0" i="0" dirty="0"/>
            <a:t>Information systems and technologies</a:t>
          </a:r>
          <a:endParaRPr lang="ru-RU" b="1" dirty="0"/>
        </a:p>
      </dgm:t>
    </dgm:pt>
    <dgm:pt modelId="{A45F5479-6666-485E-B4EF-DA063BF60493}" type="parTrans" cxnId="{2411D104-2ED1-4DA6-9C25-BE08A0D88F2B}">
      <dgm:prSet/>
      <dgm:spPr/>
      <dgm:t>
        <a:bodyPr/>
        <a:lstStyle/>
        <a:p>
          <a:endParaRPr lang="ru-RU"/>
        </a:p>
      </dgm:t>
    </dgm:pt>
    <dgm:pt modelId="{87D10C39-79E8-4013-B137-9240AD7BFF92}" type="sibTrans" cxnId="{2411D104-2ED1-4DA6-9C25-BE08A0D88F2B}">
      <dgm:prSet/>
      <dgm:spPr/>
      <dgm:t>
        <a:bodyPr/>
        <a:lstStyle/>
        <a:p>
          <a:endParaRPr lang="ru-RU"/>
        </a:p>
      </dgm:t>
    </dgm:pt>
    <dgm:pt modelId="{25ACEC9C-2AFD-4BC8-86E1-C7D35DBB06A1}">
      <dgm:prSet phldrT="[Текст]" custT="1"/>
      <dgm:spPr/>
      <dgm:t>
        <a:bodyPr/>
        <a:lstStyle/>
        <a:p>
          <a:r>
            <a:rPr lang="en-US" sz="1800" u="sng" dirty="0"/>
            <a:t>Information technology data analysis</a:t>
          </a:r>
          <a:endParaRPr lang="ru-RU" sz="1800" u="sng" dirty="0"/>
        </a:p>
      </dgm:t>
    </dgm:pt>
    <dgm:pt modelId="{298468E3-8A6C-44F4-B0C7-D1272EEA3A49}" type="parTrans" cxnId="{3A1FA732-F963-4B95-9C93-FFCF084B7511}">
      <dgm:prSet/>
      <dgm:spPr/>
      <dgm:t>
        <a:bodyPr/>
        <a:lstStyle/>
        <a:p>
          <a:endParaRPr lang="ru-RU"/>
        </a:p>
      </dgm:t>
    </dgm:pt>
    <dgm:pt modelId="{308B394A-052F-48BF-9248-CE5B56E9E056}" type="sibTrans" cxnId="{3A1FA732-F963-4B95-9C93-FFCF084B7511}">
      <dgm:prSet/>
      <dgm:spPr/>
      <dgm:t>
        <a:bodyPr/>
        <a:lstStyle/>
        <a:p>
          <a:endParaRPr lang="ru-RU"/>
        </a:p>
      </dgm:t>
    </dgm:pt>
    <dgm:pt modelId="{FD12B16C-3F07-4CB8-A176-C9F9C2E2ECF4}">
      <dgm:prSet phldrT="[Текст]" custT="1"/>
      <dgm:spPr/>
      <dgm:t>
        <a:bodyPr/>
        <a:lstStyle/>
        <a:p>
          <a:r>
            <a:rPr lang="en-US" sz="1800" kern="1200" dirty="0"/>
            <a:t>Finance</a:t>
          </a:r>
          <a:endParaRPr lang="ru-RU" sz="1800" kern="1200" dirty="0"/>
        </a:p>
      </dgm:t>
    </dgm:pt>
    <dgm:pt modelId="{9E79A41C-A685-4E66-829E-569B55D55CFC}" type="parTrans" cxnId="{D1AF792B-2FE1-40A1-B28A-5399058698FF}">
      <dgm:prSet/>
      <dgm:spPr/>
      <dgm:t>
        <a:bodyPr/>
        <a:lstStyle/>
        <a:p>
          <a:endParaRPr lang="ru-RU"/>
        </a:p>
      </dgm:t>
    </dgm:pt>
    <dgm:pt modelId="{B78F8D21-9806-4FBF-9155-D9E94581CD6B}" type="sibTrans" cxnId="{D1AF792B-2FE1-40A1-B28A-5399058698FF}">
      <dgm:prSet/>
      <dgm:spPr/>
      <dgm:t>
        <a:bodyPr/>
        <a:lstStyle/>
        <a:p>
          <a:endParaRPr lang="ru-RU"/>
        </a:p>
      </dgm:t>
    </dgm:pt>
    <dgm:pt modelId="{B6A62C5D-DD47-4BD7-968C-A8BF6E641C61}">
      <dgm:prSet phldrT="[Текст]"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Enterprise Economy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5FD17CEE-162F-4A57-BE5B-19782F8118B2}" type="parTrans" cxnId="{FD6BD473-AFC0-40A8-97EB-4D6339FA7437}">
      <dgm:prSet/>
      <dgm:spPr/>
      <dgm:t>
        <a:bodyPr/>
        <a:lstStyle/>
        <a:p>
          <a:endParaRPr lang="ru-RU"/>
        </a:p>
      </dgm:t>
    </dgm:pt>
    <dgm:pt modelId="{325E8893-C5E6-4925-9EF7-E6D2139E96B1}" type="sibTrans" cxnId="{FD6BD473-AFC0-40A8-97EB-4D6339FA7437}">
      <dgm:prSet/>
      <dgm:spPr/>
      <dgm:t>
        <a:bodyPr/>
        <a:lstStyle/>
        <a:p>
          <a:endParaRPr lang="ru-RU"/>
        </a:p>
      </dgm:t>
    </dgm:pt>
    <dgm:pt modelId="{897A1E41-93D5-4125-AC3E-E58AA3B1C6EB}">
      <dgm:prSet/>
      <dgm:spPr/>
      <dgm:t>
        <a:bodyPr/>
        <a:lstStyle/>
        <a:p>
          <a:r>
            <a:rPr lang="en-US" b="0" i="0" dirty="0"/>
            <a:t>Applied Informatics</a:t>
          </a:r>
          <a:endParaRPr lang="ru-RU" b="1" dirty="0"/>
        </a:p>
      </dgm:t>
    </dgm:pt>
    <dgm:pt modelId="{220F9F48-E740-4870-B2C6-3D0DA6421D2D}" type="parTrans" cxnId="{F8BB0F88-069C-4CE4-AD87-0637105D5878}">
      <dgm:prSet/>
      <dgm:spPr/>
      <dgm:t>
        <a:bodyPr/>
        <a:lstStyle/>
        <a:p>
          <a:endParaRPr lang="ru-RU"/>
        </a:p>
      </dgm:t>
    </dgm:pt>
    <dgm:pt modelId="{8D740FD4-8106-49A2-AFDD-300E1CCA2CAC}" type="sibTrans" cxnId="{F8BB0F88-069C-4CE4-AD87-0637105D5878}">
      <dgm:prSet/>
      <dgm:spPr/>
      <dgm:t>
        <a:bodyPr/>
        <a:lstStyle/>
        <a:p>
          <a:endParaRPr lang="ru-RU"/>
        </a:p>
      </dgm:t>
    </dgm:pt>
    <dgm:pt modelId="{34D0A4C6-2D35-4C08-966F-9AFD3AE2E84F}">
      <dgm:prSet custT="1"/>
      <dgm:spPr/>
      <dgm:t>
        <a:bodyPr/>
        <a:lstStyle/>
        <a:p>
          <a:r>
            <a:rPr lang="en-US" sz="1800" u="sng" dirty="0"/>
            <a:t>Applied Informatics in Economics</a:t>
          </a:r>
          <a:endParaRPr lang="ru-RU" sz="1800" u="sng" dirty="0"/>
        </a:p>
      </dgm:t>
    </dgm:pt>
    <dgm:pt modelId="{0013F678-2AFA-446B-9132-B5E1D4EDF64D}" type="parTrans" cxnId="{0D3F6F3D-E307-4BA6-8A72-0EEE26F74665}">
      <dgm:prSet/>
      <dgm:spPr/>
      <dgm:t>
        <a:bodyPr/>
        <a:lstStyle/>
        <a:p>
          <a:endParaRPr lang="ru-RU"/>
        </a:p>
      </dgm:t>
    </dgm:pt>
    <dgm:pt modelId="{E6976F86-3F60-4C2A-AE43-E022DB4DDE07}" type="sibTrans" cxnId="{0D3F6F3D-E307-4BA6-8A72-0EEE26F74665}">
      <dgm:prSet/>
      <dgm:spPr/>
      <dgm:t>
        <a:bodyPr/>
        <a:lstStyle/>
        <a:p>
          <a:endParaRPr lang="ru-RU"/>
        </a:p>
      </dgm:t>
    </dgm:pt>
    <dgm:pt modelId="{C1C8E53E-521E-4D68-90BD-3B662086DA7F}">
      <dgm:prSet phldrT="[Текст]" custT="1"/>
      <dgm:spPr/>
      <dgm:t>
        <a:bodyPr/>
        <a:lstStyle/>
        <a:p>
          <a:r>
            <a:rPr lang="ru-RU" sz="1800" kern="1200" dirty="0"/>
            <a:t> </a:t>
          </a:r>
          <a:r>
            <a:rPr lang="en-US" sz="1800" kern="1200" dirty="0"/>
            <a:t>World Economy</a:t>
          </a:r>
          <a:endParaRPr lang="ru-RU" sz="1800" kern="1200" dirty="0"/>
        </a:p>
      </dgm:t>
    </dgm:pt>
    <dgm:pt modelId="{FA488735-323D-41BB-9F34-FF3A32CD3B48}" type="parTrans" cxnId="{E6015448-1E17-4178-B272-6D97AA0D57D9}">
      <dgm:prSet/>
      <dgm:spPr/>
      <dgm:t>
        <a:bodyPr/>
        <a:lstStyle/>
        <a:p>
          <a:endParaRPr lang="ru-RU"/>
        </a:p>
      </dgm:t>
    </dgm:pt>
    <dgm:pt modelId="{A5C06D84-A60E-45BC-AE50-433B76A80077}" type="sibTrans" cxnId="{E6015448-1E17-4178-B272-6D97AA0D57D9}">
      <dgm:prSet/>
      <dgm:spPr/>
      <dgm:t>
        <a:bodyPr/>
        <a:lstStyle/>
        <a:p>
          <a:endParaRPr lang="ru-RU"/>
        </a:p>
      </dgm:t>
    </dgm:pt>
    <dgm:pt modelId="{5286C29F-C35E-4876-B3D4-9B33017F2CEE}">
      <dgm:prSet phldrT="[Текст]" custT="1"/>
      <dgm:spPr/>
      <dgm:t>
        <a:bodyPr/>
        <a:lstStyle/>
        <a:p>
          <a:r>
            <a:rPr lang="en-US" sz="1800" dirty="0"/>
            <a:t>Marketing</a:t>
          </a:r>
          <a:endParaRPr lang="ru-RU" sz="1800" dirty="0"/>
        </a:p>
      </dgm:t>
    </dgm:pt>
    <dgm:pt modelId="{6C8F9624-76A3-4A4D-982F-3B1E61FF075F}" type="parTrans" cxnId="{38276FFF-080C-4DCF-91E0-21ACD1662416}">
      <dgm:prSet/>
      <dgm:spPr/>
      <dgm:t>
        <a:bodyPr/>
        <a:lstStyle/>
        <a:p>
          <a:endParaRPr lang="ru-RU"/>
        </a:p>
      </dgm:t>
    </dgm:pt>
    <dgm:pt modelId="{BB9A5EC1-9430-4C0B-B0D4-B301D54B278A}" type="sibTrans" cxnId="{38276FFF-080C-4DCF-91E0-21ACD1662416}">
      <dgm:prSet/>
      <dgm:spPr/>
      <dgm:t>
        <a:bodyPr/>
        <a:lstStyle/>
        <a:p>
          <a:endParaRPr lang="ru-RU"/>
        </a:p>
      </dgm:t>
    </dgm:pt>
    <dgm:pt modelId="{7302D833-C584-487D-952D-819EAE416074}">
      <dgm:prSet phldrT="[Текст]" custT="1"/>
      <dgm:spPr/>
      <dgm:t>
        <a:bodyPr/>
        <a:lstStyle/>
        <a:p>
          <a:r>
            <a:rPr lang="en-US" sz="1800" dirty="0"/>
            <a:t>Production management</a:t>
          </a:r>
          <a:endParaRPr lang="ru-RU" sz="1800" dirty="0"/>
        </a:p>
      </dgm:t>
    </dgm:pt>
    <dgm:pt modelId="{67D7FF01-929A-4D37-9595-5F0867D56F4F}" type="parTrans" cxnId="{AFBC1669-C697-4ED4-8049-10FDCCBF01D1}">
      <dgm:prSet/>
      <dgm:spPr/>
      <dgm:t>
        <a:bodyPr/>
        <a:lstStyle/>
        <a:p>
          <a:endParaRPr lang="ru-RU"/>
        </a:p>
      </dgm:t>
    </dgm:pt>
    <dgm:pt modelId="{9B05AD84-4890-4E80-B15E-273991FE6049}" type="sibTrans" cxnId="{AFBC1669-C697-4ED4-8049-10FDCCBF01D1}">
      <dgm:prSet/>
      <dgm:spPr/>
      <dgm:t>
        <a:bodyPr/>
        <a:lstStyle/>
        <a:p>
          <a:endParaRPr lang="ru-RU"/>
        </a:p>
      </dgm:t>
    </dgm:pt>
    <dgm:pt modelId="{D2EFFA2E-1B01-4A32-900F-B9A9B55C31C4}" type="pres">
      <dgm:prSet presAssocID="{72CED82F-E8A4-4D14-A55F-29D23E1CC572}" presName="Name0" presStyleCnt="0">
        <dgm:presLayoutVars>
          <dgm:dir/>
          <dgm:animLvl val="lvl"/>
          <dgm:resizeHandles val="exact"/>
        </dgm:presLayoutVars>
      </dgm:prSet>
      <dgm:spPr/>
    </dgm:pt>
    <dgm:pt modelId="{CBEFD47A-BD21-46B1-9680-7B10944BC5C3}" type="pres">
      <dgm:prSet presAssocID="{9CAF4C6E-10A6-4170-8B67-9058F4483846}" presName="linNode" presStyleCnt="0"/>
      <dgm:spPr/>
    </dgm:pt>
    <dgm:pt modelId="{2F2B1C62-781F-4208-A75D-3EE03A1954BB}" type="pres">
      <dgm:prSet presAssocID="{9CAF4C6E-10A6-4170-8B67-9058F4483846}" presName="parentText" presStyleLbl="node1" presStyleIdx="0" presStyleCnt="4" custScaleY="138681">
        <dgm:presLayoutVars>
          <dgm:chMax val="1"/>
          <dgm:bulletEnabled val="1"/>
        </dgm:presLayoutVars>
      </dgm:prSet>
      <dgm:spPr/>
    </dgm:pt>
    <dgm:pt modelId="{F8B4D200-8E84-477C-89C2-AF3DDBF4AAD5}" type="pres">
      <dgm:prSet presAssocID="{9CAF4C6E-10A6-4170-8B67-9058F4483846}" presName="descendantText" presStyleLbl="alignAccFollowNode1" presStyleIdx="0" presStyleCnt="4" custScaleY="168588" custLinFactNeighborX="217" custLinFactNeighborY="814">
        <dgm:presLayoutVars>
          <dgm:bulletEnabled val="1"/>
        </dgm:presLayoutVars>
      </dgm:prSet>
      <dgm:spPr/>
    </dgm:pt>
    <dgm:pt modelId="{82810568-33C0-4CEC-A6A3-10BFCA950BBD}" type="pres">
      <dgm:prSet presAssocID="{95173C2E-45C1-4C90-8AAA-BAD85BCD8922}" presName="sp" presStyleCnt="0"/>
      <dgm:spPr/>
    </dgm:pt>
    <dgm:pt modelId="{32FCAAB9-8C2E-4A2E-BDDF-E9FB0000CCF1}" type="pres">
      <dgm:prSet presAssocID="{628CE46A-72BB-4D4F-81E5-E668A5682B97}" presName="linNode" presStyleCnt="0"/>
      <dgm:spPr/>
    </dgm:pt>
    <dgm:pt modelId="{238A968F-9C0F-4342-9B44-2D8028C01D93}" type="pres">
      <dgm:prSet presAssocID="{628CE46A-72BB-4D4F-81E5-E668A5682B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3A6B47F-23DE-40AD-AA58-B46C876E8766}" type="pres">
      <dgm:prSet presAssocID="{628CE46A-72BB-4D4F-81E5-E668A5682B97}" presName="descendantText" presStyleLbl="alignAccFollowNode1" presStyleIdx="1" presStyleCnt="4" custScaleY="141042">
        <dgm:presLayoutVars>
          <dgm:bulletEnabled val="1"/>
        </dgm:presLayoutVars>
      </dgm:prSet>
      <dgm:spPr/>
    </dgm:pt>
    <dgm:pt modelId="{4835F94A-6F02-4DC1-BD0C-53E98F977C6A}" type="pres">
      <dgm:prSet presAssocID="{5E186DD0-F6D2-4659-B96D-7D000E539AAB}" presName="sp" presStyleCnt="0"/>
      <dgm:spPr/>
    </dgm:pt>
    <dgm:pt modelId="{1E0ABDCF-ADD0-4F9E-BE34-23B609FE08F3}" type="pres">
      <dgm:prSet presAssocID="{9E25AE56-B3AA-479D-9E08-52E2B5D4345E}" presName="linNode" presStyleCnt="0"/>
      <dgm:spPr/>
    </dgm:pt>
    <dgm:pt modelId="{8F1958DB-90B8-4B4D-A5DB-19CC147E72FA}" type="pres">
      <dgm:prSet presAssocID="{9E25AE56-B3AA-479D-9E08-52E2B5D4345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A564E36-2B12-4A6D-992D-0ABB97257073}" type="pres">
      <dgm:prSet presAssocID="{9E25AE56-B3AA-479D-9E08-52E2B5D4345E}" presName="descendantText" presStyleLbl="alignAccFollowNode1" presStyleIdx="2" presStyleCnt="4">
        <dgm:presLayoutVars>
          <dgm:bulletEnabled val="1"/>
        </dgm:presLayoutVars>
      </dgm:prSet>
      <dgm:spPr/>
    </dgm:pt>
    <dgm:pt modelId="{7DF0EF18-3AFF-4FB1-AA43-2A24243F33B4}" type="pres">
      <dgm:prSet presAssocID="{87D10C39-79E8-4013-B137-9240AD7BFF92}" presName="sp" presStyleCnt="0"/>
      <dgm:spPr/>
    </dgm:pt>
    <dgm:pt modelId="{72869507-CDA3-43B9-BECA-9172A220B0F4}" type="pres">
      <dgm:prSet presAssocID="{897A1E41-93D5-4125-AC3E-E58AA3B1C6EB}" presName="linNode" presStyleCnt="0"/>
      <dgm:spPr/>
    </dgm:pt>
    <dgm:pt modelId="{4826851C-A8A8-4508-B117-34B47CBC1A4E}" type="pres">
      <dgm:prSet presAssocID="{897A1E41-93D5-4125-AC3E-E58AA3B1C6E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6FAAB99-C6A1-4081-A3C0-A6F0E858D98C}" type="pres">
      <dgm:prSet presAssocID="{897A1E41-93D5-4125-AC3E-E58AA3B1C6E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411D104-2ED1-4DA6-9C25-BE08A0D88F2B}" srcId="{72CED82F-E8A4-4D14-A55F-29D23E1CC572}" destId="{9E25AE56-B3AA-479D-9E08-52E2B5D4345E}" srcOrd="2" destOrd="0" parTransId="{A45F5479-6666-485E-B4EF-DA063BF60493}" sibTransId="{87D10C39-79E8-4013-B137-9240AD7BFF92}"/>
    <dgm:cxn modelId="{D7567109-C410-4D6D-8DC6-0D541CDB60A1}" type="presOf" srcId="{F7BDEF09-09B4-43D0-AABE-2AEFCA669358}" destId="{F8B4D200-8E84-477C-89C2-AF3DDBF4AAD5}" srcOrd="0" destOrd="0" presId="urn:microsoft.com/office/officeart/2005/8/layout/vList5"/>
    <dgm:cxn modelId="{CB30570E-8470-4417-B588-7054DFFE131A}" type="presOf" srcId="{628CE46A-72BB-4D4F-81E5-E668A5682B97}" destId="{238A968F-9C0F-4342-9B44-2D8028C01D93}" srcOrd="0" destOrd="0" presId="urn:microsoft.com/office/officeart/2005/8/layout/vList5"/>
    <dgm:cxn modelId="{7C8FC615-065D-4248-80AC-8AD4F7B9208D}" type="presOf" srcId="{B6A62C5D-DD47-4BD7-968C-A8BF6E641C61}" destId="{F8B4D200-8E84-477C-89C2-AF3DDBF4AAD5}" srcOrd="0" destOrd="3" presId="urn:microsoft.com/office/officeart/2005/8/layout/vList5"/>
    <dgm:cxn modelId="{E2C3661C-50B1-4D54-817E-556AB35C9BEF}" srcId="{9CAF4C6E-10A6-4170-8B67-9058F4483846}" destId="{F7BDEF09-09B4-43D0-AABE-2AEFCA669358}" srcOrd="0" destOrd="0" parTransId="{69365BAB-0070-4478-8384-4BC193A9817E}" sibTransId="{8F1EECCA-6BCF-4781-969A-C786DC0A647F}"/>
    <dgm:cxn modelId="{D1AF792B-2FE1-40A1-B28A-5399058698FF}" srcId="{9CAF4C6E-10A6-4170-8B67-9058F4483846}" destId="{FD12B16C-3F07-4CB8-A176-C9F9C2E2ECF4}" srcOrd="2" destOrd="0" parTransId="{9E79A41C-A685-4E66-829E-569B55D55CFC}" sibTransId="{B78F8D21-9806-4FBF-9155-D9E94581CD6B}"/>
    <dgm:cxn modelId="{B3E1B52B-7AAD-4B3B-831B-A5E6BD2DD8F8}" type="presOf" srcId="{FD12B16C-3F07-4CB8-A176-C9F9C2E2ECF4}" destId="{F8B4D200-8E84-477C-89C2-AF3DDBF4AAD5}" srcOrd="0" destOrd="2" presId="urn:microsoft.com/office/officeart/2005/8/layout/vList5"/>
    <dgm:cxn modelId="{6EAE0A2D-EEED-4E1B-B8DB-D38A55C8F0A3}" srcId="{628CE46A-72BB-4D4F-81E5-E668A5682B97}" destId="{8D51CBFE-CCE3-4C21-88C0-D62196A82CA9}" srcOrd="0" destOrd="0" parTransId="{B81C2F50-E106-41FC-8C0C-DAAE47D5810B}" sibTransId="{7833F102-FEC3-4CB9-AE1B-6CF527DAA364}"/>
    <dgm:cxn modelId="{C6CEB92E-1BEE-4974-8944-BECAA5B91D81}" type="presOf" srcId="{5286C29F-C35E-4876-B3D4-9B33017F2CEE}" destId="{33A6B47F-23DE-40AD-AA58-B46C876E8766}" srcOrd="0" destOrd="1" presId="urn:microsoft.com/office/officeart/2005/8/layout/vList5"/>
    <dgm:cxn modelId="{3A1FA732-F963-4B95-9C93-FFCF084B7511}" srcId="{9E25AE56-B3AA-479D-9E08-52E2B5D4345E}" destId="{25ACEC9C-2AFD-4BC8-86E1-C7D35DBB06A1}" srcOrd="0" destOrd="0" parTransId="{298468E3-8A6C-44F4-B0C7-D1272EEA3A49}" sibTransId="{308B394A-052F-48BF-9248-CE5B56E9E056}"/>
    <dgm:cxn modelId="{0D3F6F3D-E307-4BA6-8A72-0EEE26F74665}" srcId="{897A1E41-93D5-4125-AC3E-E58AA3B1C6EB}" destId="{34D0A4C6-2D35-4C08-966F-9AFD3AE2E84F}" srcOrd="0" destOrd="0" parTransId="{0013F678-2AFA-446B-9132-B5E1D4EDF64D}" sibTransId="{E6976F86-3F60-4C2A-AE43-E022DB4DDE07}"/>
    <dgm:cxn modelId="{B35CEE63-08F8-4512-B1E1-FE018A243002}" type="presOf" srcId="{9E25AE56-B3AA-479D-9E08-52E2B5D4345E}" destId="{8F1958DB-90B8-4B4D-A5DB-19CC147E72FA}" srcOrd="0" destOrd="0" presId="urn:microsoft.com/office/officeart/2005/8/layout/vList5"/>
    <dgm:cxn modelId="{E6015448-1E17-4178-B272-6D97AA0D57D9}" srcId="{9CAF4C6E-10A6-4170-8B67-9058F4483846}" destId="{C1C8E53E-521E-4D68-90BD-3B662086DA7F}" srcOrd="1" destOrd="0" parTransId="{FA488735-323D-41BB-9F34-FF3A32CD3B48}" sibTransId="{A5C06D84-A60E-45BC-AE50-433B76A80077}"/>
    <dgm:cxn modelId="{AFBC1669-C697-4ED4-8049-10FDCCBF01D1}" srcId="{628CE46A-72BB-4D4F-81E5-E668A5682B97}" destId="{7302D833-C584-487D-952D-819EAE416074}" srcOrd="2" destOrd="0" parTransId="{67D7FF01-929A-4D37-9595-5F0867D56F4F}" sibTransId="{9B05AD84-4890-4E80-B15E-273991FE6049}"/>
    <dgm:cxn modelId="{74C0016E-AF2B-4AE6-8553-85B669F3520A}" type="presOf" srcId="{C1C8E53E-521E-4D68-90BD-3B662086DA7F}" destId="{F8B4D200-8E84-477C-89C2-AF3DDBF4AAD5}" srcOrd="0" destOrd="1" presId="urn:microsoft.com/office/officeart/2005/8/layout/vList5"/>
    <dgm:cxn modelId="{D209234E-7EF4-495E-8710-499E0ABED922}" type="presOf" srcId="{897A1E41-93D5-4125-AC3E-E58AA3B1C6EB}" destId="{4826851C-A8A8-4508-B117-34B47CBC1A4E}" srcOrd="0" destOrd="0" presId="urn:microsoft.com/office/officeart/2005/8/layout/vList5"/>
    <dgm:cxn modelId="{FD6BD473-AFC0-40A8-97EB-4D6339FA7437}" srcId="{9CAF4C6E-10A6-4170-8B67-9058F4483846}" destId="{B6A62C5D-DD47-4BD7-968C-A8BF6E641C61}" srcOrd="3" destOrd="0" parTransId="{5FD17CEE-162F-4A57-BE5B-19782F8118B2}" sibTransId="{325E8893-C5E6-4925-9EF7-E6D2139E96B1}"/>
    <dgm:cxn modelId="{86303256-4C0C-462A-A28C-7712EB8533F3}" type="presOf" srcId="{72CED82F-E8A4-4D14-A55F-29D23E1CC572}" destId="{D2EFFA2E-1B01-4A32-900F-B9A9B55C31C4}" srcOrd="0" destOrd="0" presId="urn:microsoft.com/office/officeart/2005/8/layout/vList5"/>
    <dgm:cxn modelId="{6A044B76-95F9-4BC5-BBA3-11561EC592B2}" srcId="{72CED82F-E8A4-4D14-A55F-29D23E1CC572}" destId="{628CE46A-72BB-4D4F-81E5-E668A5682B97}" srcOrd="1" destOrd="0" parTransId="{2BA1375E-0138-45E7-985B-CEB62F322085}" sibTransId="{5E186DD0-F6D2-4659-B96D-7D000E539AAB}"/>
    <dgm:cxn modelId="{F53D8E87-0ED7-4DE9-B77B-E50B203092C3}" srcId="{72CED82F-E8A4-4D14-A55F-29D23E1CC572}" destId="{9CAF4C6E-10A6-4170-8B67-9058F4483846}" srcOrd="0" destOrd="0" parTransId="{BF709CFB-300C-4598-97B1-4C7B893B289F}" sibTransId="{95173C2E-45C1-4C90-8AAA-BAD85BCD8922}"/>
    <dgm:cxn modelId="{F8BB0F88-069C-4CE4-AD87-0637105D5878}" srcId="{72CED82F-E8A4-4D14-A55F-29D23E1CC572}" destId="{897A1E41-93D5-4125-AC3E-E58AA3B1C6EB}" srcOrd="3" destOrd="0" parTransId="{220F9F48-E740-4870-B2C6-3D0DA6421D2D}" sibTransId="{8D740FD4-8106-49A2-AFDD-300E1CCA2CAC}"/>
    <dgm:cxn modelId="{7BDAF08D-5142-4465-9FE1-852EA89847A5}" type="presOf" srcId="{7302D833-C584-487D-952D-819EAE416074}" destId="{33A6B47F-23DE-40AD-AA58-B46C876E8766}" srcOrd="0" destOrd="2" presId="urn:microsoft.com/office/officeart/2005/8/layout/vList5"/>
    <dgm:cxn modelId="{E6902490-4ADB-42A7-8A4F-D73D887EAA4C}" type="presOf" srcId="{8D51CBFE-CCE3-4C21-88C0-D62196A82CA9}" destId="{33A6B47F-23DE-40AD-AA58-B46C876E8766}" srcOrd="0" destOrd="0" presId="urn:microsoft.com/office/officeart/2005/8/layout/vList5"/>
    <dgm:cxn modelId="{303939B5-A98B-4904-8609-59B9573C478A}" type="presOf" srcId="{25ACEC9C-2AFD-4BC8-86E1-C7D35DBB06A1}" destId="{EA564E36-2B12-4A6D-992D-0ABB97257073}" srcOrd="0" destOrd="0" presId="urn:microsoft.com/office/officeart/2005/8/layout/vList5"/>
    <dgm:cxn modelId="{B61DDDD5-B015-40C2-BB98-389BFE42423A}" type="presOf" srcId="{34D0A4C6-2D35-4C08-966F-9AFD3AE2E84F}" destId="{C6FAAB99-C6A1-4081-A3C0-A6F0E858D98C}" srcOrd="0" destOrd="0" presId="urn:microsoft.com/office/officeart/2005/8/layout/vList5"/>
    <dgm:cxn modelId="{62F2DBF0-C0FA-476A-81EE-6C48AD7C74FB}" type="presOf" srcId="{9CAF4C6E-10A6-4170-8B67-9058F4483846}" destId="{2F2B1C62-781F-4208-A75D-3EE03A1954BB}" srcOrd="0" destOrd="0" presId="urn:microsoft.com/office/officeart/2005/8/layout/vList5"/>
    <dgm:cxn modelId="{38276FFF-080C-4DCF-91E0-21ACD1662416}" srcId="{628CE46A-72BB-4D4F-81E5-E668A5682B97}" destId="{5286C29F-C35E-4876-B3D4-9B33017F2CEE}" srcOrd="1" destOrd="0" parTransId="{6C8F9624-76A3-4A4D-982F-3B1E61FF075F}" sibTransId="{BB9A5EC1-9430-4C0B-B0D4-B301D54B278A}"/>
    <dgm:cxn modelId="{BE331ACE-0993-4559-859E-56F2F5525CA1}" type="presParOf" srcId="{D2EFFA2E-1B01-4A32-900F-B9A9B55C31C4}" destId="{CBEFD47A-BD21-46B1-9680-7B10944BC5C3}" srcOrd="0" destOrd="0" presId="urn:microsoft.com/office/officeart/2005/8/layout/vList5"/>
    <dgm:cxn modelId="{A7BD4B0A-C508-4C47-9CB0-A518B632C9C9}" type="presParOf" srcId="{CBEFD47A-BD21-46B1-9680-7B10944BC5C3}" destId="{2F2B1C62-781F-4208-A75D-3EE03A1954BB}" srcOrd="0" destOrd="0" presId="urn:microsoft.com/office/officeart/2005/8/layout/vList5"/>
    <dgm:cxn modelId="{68F81C08-1BAC-4CD7-A91A-3443A99F3912}" type="presParOf" srcId="{CBEFD47A-BD21-46B1-9680-7B10944BC5C3}" destId="{F8B4D200-8E84-477C-89C2-AF3DDBF4AAD5}" srcOrd="1" destOrd="0" presId="urn:microsoft.com/office/officeart/2005/8/layout/vList5"/>
    <dgm:cxn modelId="{DDA3C4A2-D050-483B-BF4B-1088874BB473}" type="presParOf" srcId="{D2EFFA2E-1B01-4A32-900F-B9A9B55C31C4}" destId="{82810568-33C0-4CEC-A6A3-10BFCA950BBD}" srcOrd="1" destOrd="0" presId="urn:microsoft.com/office/officeart/2005/8/layout/vList5"/>
    <dgm:cxn modelId="{8F3D5E6B-E58F-4A62-BEA0-6A9A3E57D0E8}" type="presParOf" srcId="{D2EFFA2E-1B01-4A32-900F-B9A9B55C31C4}" destId="{32FCAAB9-8C2E-4A2E-BDDF-E9FB0000CCF1}" srcOrd="2" destOrd="0" presId="urn:microsoft.com/office/officeart/2005/8/layout/vList5"/>
    <dgm:cxn modelId="{92486129-5171-48D0-97A0-82B6AB6438AE}" type="presParOf" srcId="{32FCAAB9-8C2E-4A2E-BDDF-E9FB0000CCF1}" destId="{238A968F-9C0F-4342-9B44-2D8028C01D93}" srcOrd="0" destOrd="0" presId="urn:microsoft.com/office/officeart/2005/8/layout/vList5"/>
    <dgm:cxn modelId="{BB86963A-1A7E-4BB7-B36B-6BD86EA1DFF8}" type="presParOf" srcId="{32FCAAB9-8C2E-4A2E-BDDF-E9FB0000CCF1}" destId="{33A6B47F-23DE-40AD-AA58-B46C876E8766}" srcOrd="1" destOrd="0" presId="urn:microsoft.com/office/officeart/2005/8/layout/vList5"/>
    <dgm:cxn modelId="{2E50DAE3-3B75-43A7-B981-9312ED2328A1}" type="presParOf" srcId="{D2EFFA2E-1B01-4A32-900F-B9A9B55C31C4}" destId="{4835F94A-6F02-4DC1-BD0C-53E98F977C6A}" srcOrd="3" destOrd="0" presId="urn:microsoft.com/office/officeart/2005/8/layout/vList5"/>
    <dgm:cxn modelId="{9C80103C-CD0F-48A9-92A1-1829A9ED3D88}" type="presParOf" srcId="{D2EFFA2E-1B01-4A32-900F-B9A9B55C31C4}" destId="{1E0ABDCF-ADD0-4F9E-BE34-23B609FE08F3}" srcOrd="4" destOrd="0" presId="urn:microsoft.com/office/officeart/2005/8/layout/vList5"/>
    <dgm:cxn modelId="{256C6E83-B319-449A-9087-DFE38141334C}" type="presParOf" srcId="{1E0ABDCF-ADD0-4F9E-BE34-23B609FE08F3}" destId="{8F1958DB-90B8-4B4D-A5DB-19CC147E72FA}" srcOrd="0" destOrd="0" presId="urn:microsoft.com/office/officeart/2005/8/layout/vList5"/>
    <dgm:cxn modelId="{B9A6DDA3-CE28-49E3-B4C3-33CA25CD5D20}" type="presParOf" srcId="{1E0ABDCF-ADD0-4F9E-BE34-23B609FE08F3}" destId="{EA564E36-2B12-4A6D-992D-0ABB97257073}" srcOrd="1" destOrd="0" presId="urn:microsoft.com/office/officeart/2005/8/layout/vList5"/>
    <dgm:cxn modelId="{01B1F3DC-4251-41F4-83C1-E1905CB0A411}" type="presParOf" srcId="{D2EFFA2E-1B01-4A32-900F-B9A9B55C31C4}" destId="{7DF0EF18-3AFF-4FB1-AA43-2A24243F33B4}" srcOrd="5" destOrd="0" presId="urn:microsoft.com/office/officeart/2005/8/layout/vList5"/>
    <dgm:cxn modelId="{7A040055-FB07-4521-BC27-889EAF3DF45D}" type="presParOf" srcId="{D2EFFA2E-1B01-4A32-900F-B9A9B55C31C4}" destId="{72869507-CDA3-43B9-BECA-9172A220B0F4}" srcOrd="6" destOrd="0" presId="urn:microsoft.com/office/officeart/2005/8/layout/vList5"/>
    <dgm:cxn modelId="{DBA6B87A-5BC1-4DF3-A91D-17D65C9777CC}" type="presParOf" srcId="{72869507-CDA3-43B9-BECA-9172A220B0F4}" destId="{4826851C-A8A8-4508-B117-34B47CBC1A4E}" srcOrd="0" destOrd="0" presId="urn:microsoft.com/office/officeart/2005/8/layout/vList5"/>
    <dgm:cxn modelId="{FCD8CFA1-B6E5-409F-8FD1-830F62487A8C}" type="presParOf" srcId="{72869507-CDA3-43B9-BECA-9172A220B0F4}" destId="{C6FAAB99-C6A1-4081-A3C0-A6F0E858D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ED82F-E8A4-4D14-A55F-29D23E1CC572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CAF4C6E-10A6-4170-8B67-9058F4483846}">
      <dgm:prSet phldrT="[Текст]"/>
      <dgm:spPr/>
      <dgm:t>
        <a:bodyPr/>
        <a:lstStyle/>
        <a:p>
          <a:r>
            <a:rPr lang="en-US" dirty="0"/>
            <a:t>Economy</a:t>
          </a:r>
          <a:endParaRPr lang="ru-RU" b="1" dirty="0"/>
        </a:p>
      </dgm:t>
    </dgm:pt>
    <dgm:pt modelId="{BF709CFB-300C-4598-97B1-4C7B893B289F}" type="parTrans" cxnId="{F53D8E87-0ED7-4DE9-B77B-E50B203092C3}">
      <dgm:prSet/>
      <dgm:spPr/>
      <dgm:t>
        <a:bodyPr/>
        <a:lstStyle/>
        <a:p>
          <a:endParaRPr lang="ru-RU"/>
        </a:p>
      </dgm:t>
    </dgm:pt>
    <dgm:pt modelId="{95173C2E-45C1-4C90-8AAA-BAD85BCD8922}" type="sibTrans" cxnId="{F53D8E87-0ED7-4DE9-B77B-E50B203092C3}">
      <dgm:prSet/>
      <dgm:spPr/>
      <dgm:t>
        <a:bodyPr/>
        <a:lstStyle/>
        <a:p>
          <a:endParaRPr lang="ru-RU"/>
        </a:p>
      </dgm:t>
    </dgm:pt>
    <dgm:pt modelId="{F7BDEF09-09B4-43D0-AABE-2AEFCA669358}">
      <dgm:prSet phldrT="[Текст]" custT="1"/>
      <dgm:spPr/>
      <dgm:t>
        <a:bodyPr/>
        <a:lstStyle/>
        <a:p>
          <a:r>
            <a:rPr lang="en-US" sz="1800" b="0" i="0" kern="1200" dirty="0"/>
            <a:t>Accounting </a:t>
          </a:r>
          <a:r>
            <a:rPr lang="en-US" sz="1800" b="0" i="0" kern="1200" dirty="0" err="1"/>
            <a:t>accounting</a:t>
          </a:r>
          <a:r>
            <a:rPr lang="en-US" sz="1800" b="0" i="0" kern="1200" dirty="0"/>
            <a:t> and taxation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9365BAB-0070-4478-8384-4BC193A9817E}" type="parTrans" cxnId="{E2C3661C-50B1-4D54-817E-556AB35C9BEF}">
      <dgm:prSet/>
      <dgm:spPr/>
      <dgm:t>
        <a:bodyPr/>
        <a:lstStyle/>
        <a:p>
          <a:endParaRPr lang="ru-RU"/>
        </a:p>
      </dgm:t>
    </dgm:pt>
    <dgm:pt modelId="{8F1EECCA-6BCF-4781-969A-C786DC0A647F}" type="sibTrans" cxnId="{E2C3661C-50B1-4D54-817E-556AB35C9BEF}">
      <dgm:prSet/>
      <dgm:spPr/>
      <dgm:t>
        <a:bodyPr/>
        <a:lstStyle/>
        <a:p>
          <a:endParaRPr lang="ru-RU"/>
        </a:p>
      </dgm:t>
    </dgm:pt>
    <dgm:pt modelId="{628CE46A-72BB-4D4F-81E5-E668A5682B97}">
      <dgm:prSet phldrT="[Текст]"/>
      <dgm:spPr/>
      <dgm:t>
        <a:bodyPr/>
        <a:lstStyle/>
        <a:p>
          <a:r>
            <a:rPr lang="en-US" dirty="0"/>
            <a:t>Management</a:t>
          </a:r>
          <a:endParaRPr lang="ru-RU" b="1" dirty="0"/>
        </a:p>
      </dgm:t>
    </dgm:pt>
    <dgm:pt modelId="{2BA1375E-0138-45E7-985B-CEB62F322085}" type="parTrans" cxnId="{6A044B76-95F9-4BC5-BBA3-11561EC592B2}">
      <dgm:prSet/>
      <dgm:spPr/>
      <dgm:t>
        <a:bodyPr/>
        <a:lstStyle/>
        <a:p>
          <a:endParaRPr lang="ru-RU"/>
        </a:p>
      </dgm:t>
    </dgm:pt>
    <dgm:pt modelId="{5E186DD0-F6D2-4659-B96D-7D000E539AAB}" type="sibTrans" cxnId="{6A044B76-95F9-4BC5-BBA3-11561EC592B2}">
      <dgm:prSet/>
      <dgm:spPr/>
      <dgm:t>
        <a:bodyPr/>
        <a:lstStyle/>
        <a:p>
          <a:endParaRPr lang="ru-RU"/>
        </a:p>
      </dgm:t>
    </dgm:pt>
    <dgm:pt modelId="{8D51CBFE-CCE3-4C21-88C0-D62196A82CA9}">
      <dgm:prSet phldrT="[Текст]" custT="1"/>
      <dgm:spPr/>
      <dgm:t>
        <a:bodyPr/>
        <a:lstStyle/>
        <a:p>
          <a:r>
            <a:rPr lang="en-US" sz="1800" dirty="0"/>
            <a:t>Agricultural trade and marketing</a:t>
          </a:r>
          <a:endParaRPr lang="ru-RU" sz="1800" dirty="0"/>
        </a:p>
      </dgm:t>
    </dgm:pt>
    <dgm:pt modelId="{B81C2F50-E106-41FC-8C0C-DAAE47D5810B}" type="parTrans" cxnId="{6EAE0A2D-EEED-4E1B-B8DB-D38A55C8F0A3}">
      <dgm:prSet/>
      <dgm:spPr/>
      <dgm:t>
        <a:bodyPr/>
        <a:lstStyle/>
        <a:p>
          <a:endParaRPr lang="ru-RU"/>
        </a:p>
      </dgm:t>
    </dgm:pt>
    <dgm:pt modelId="{7833F102-FEC3-4CB9-AE1B-6CF527DAA364}" type="sibTrans" cxnId="{6EAE0A2D-EEED-4E1B-B8DB-D38A55C8F0A3}">
      <dgm:prSet/>
      <dgm:spPr/>
      <dgm:t>
        <a:bodyPr/>
        <a:lstStyle/>
        <a:p>
          <a:endParaRPr lang="ru-RU"/>
        </a:p>
      </dgm:t>
    </dgm:pt>
    <dgm:pt modelId="{9E25AE56-B3AA-479D-9E08-52E2B5D4345E}">
      <dgm:prSet phldrT="[Текст]"/>
      <dgm:spPr/>
      <dgm:t>
        <a:bodyPr/>
        <a:lstStyle/>
        <a:p>
          <a:r>
            <a:rPr lang="en-US" b="0" i="0" dirty="0"/>
            <a:t>Information systems and technologies</a:t>
          </a:r>
          <a:endParaRPr lang="ru-RU" b="1" dirty="0"/>
        </a:p>
      </dgm:t>
    </dgm:pt>
    <dgm:pt modelId="{A45F5479-6666-485E-B4EF-DA063BF60493}" type="parTrans" cxnId="{2411D104-2ED1-4DA6-9C25-BE08A0D88F2B}">
      <dgm:prSet/>
      <dgm:spPr/>
      <dgm:t>
        <a:bodyPr/>
        <a:lstStyle/>
        <a:p>
          <a:endParaRPr lang="ru-RU"/>
        </a:p>
      </dgm:t>
    </dgm:pt>
    <dgm:pt modelId="{87D10C39-79E8-4013-B137-9240AD7BFF92}" type="sibTrans" cxnId="{2411D104-2ED1-4DA6-9C25-BE08A0D88F2B}">
      <dgm:prSet/>
      <dgm:spPr/>
      <dgm:t>
        <a:bodyPr/>
        <a:lstStyle/>
        <a:p>
          <a:endParaRPr lang="ru-RU"/>
        </a:p>
      </dgm:t>
    </dgm:pt>
    <dgm:pt modelId="{25ACEC9C-2AFD-4BC8-86E1-C7D35DBB06A1}">
      <dgm:prSet phldrT="[Текст]" custT="1"/>
      <dgm:spPr/>
      <dgm:t>
        <a:bodyPr/>
        <a:lstStyle/>
        <a:p>
          <a:r>
            <a:rPr lang="en-US" sz="1800" b="0" i="0" u="sng" dirty="0"/>
            <a:t>Information systems and technologies in business intelligence</a:t>
          </a:r>
          <a:endParaRPr lang="ru-RU" sz="1800" u="sng" dirty="0"/>
        </a:p>
      </dgm:t>
    </dgm:pt>
    <dgm:pt modelId="{298468E3-8A6C-44F4-B0C7-D1272EEA3A49}" type="parTrans" cxnId="{3A1FA732-F963-4B95-9C93-FFCF084B7511}">
      <dgm:prSet/>
      <dgm:spPr/>
      <dgm:t>
        <a:bodyPr/>
        <a:lstStyle/>
        <a:p>
          <a:endParaRPr lang="ru-RU"/>
        </a:p>
      </dgm:t>
    </dgm:pt>
    <dgm:pt modelId="{308B394A-052F-48BF-9248-CE5B56E9E056}" type="sibTrans" cxnId="{3A1FA732-F963-4B95-9C93-FFCF084B7511}">
      <dgm:prSet/>
      <dgm:spPr/>
      <dgm:t>
        <a:bodyPr/>
        <a:lstStyle/>
        <a:p>
          <a:endParaRPr lang="ru-RU"/>
        </a:p>
      </dgm:t>
    </dgm:pt>
    <dgm:pt modelId="{FD12B16C-3F07-4CB8-A176-C9F9C2E2ECF4}">
      <dgm:prSet phldrT="[Текст]" custT="1"/>
      <dgm:spPr/>
      <dgm:t>
        <a:bodyPr/>
        <a:lstStyle/>
        <a:p>
          <a:r>
            <a:rPr lang="en-US" sz="1800" b="0" i="0" kern="1200" dirty="0"/>
            <a:t>Economics and Management</a:t>
          </a:r>
          <a:endParaRPr lang="ru-RU" sz="1800" kern="1200" dirty="0"/>
        </a:p>
      </dgm:t>
    </dgm:pt>
    <dgm:pt modelId="{9E79A41C-A685-4E66-829E-569B55D55CFC}" type="parTrans" cxnId="{D1AF792B-2FE1-40A1-B28A-5399058698FF}">
      <dgm:prSet/>
      <dgm:spPr/>
      <dgm:t>
        <a:bodyPr/>
        <a:lstStyle/>
        <a:p>
          <a:endParaRPr lang="ru-RU"/>
        </a:p>
      </dgm:t>
    </dgm:pt>
    <dgm:pt modelId="{B78F8D21-9806-4FBF-9155-D9E94581CD6B}" type="sibTrans" cxnId="{D1AF792B-2FE1-40A1-B28A-5399058698FF}">
      <dgm:prSet/>
      <dgm:spPr/>
      <dgm:t>
        <a:bodyPr/>
        <a:lstStyle/>
        <a:p>
          <a:endParaRPr lang="ru-RU"/>
        </a:p>
      </dgm:t>
    </dgm:pt>
    <dgm:pt modelId="{B6A62C5D-DD47-4BD7-968C-A8BF6E641C61}">
      <dgm:prSet phldrT="[Текст]" custT="1"/>
      <dgm:spPr/>
      <dgm:t>
        <a:bodyPr/>
        <a:lstStyle/>
        <a:p>
          <a:r>
            <a:rPr lang="en-US" sz="1800" kern="1200" dirty="0"/>
            <a:t>Corporate accounting and taxation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5FD17CEE-162F-4A57-BE5B-19782F8118B2}" type="parTrans" cxnId="{FD6BD473-AFC0-40A8-97EB-4D6339FA7437}">
      <dgm:prSet/>
      <dgm:spPr/>
      <dgm:t>
        <a:bodyPr/>
        <a:lstStyle/>
        <a:p>
          <a:endParaRPr lang="ru-RU"/>
        </a:p>
      </dgm:t>
    </dgm:pt>
    <dgm:pt modelId="{325E8893-C5E6-4925-9EF7-E6D2139E96B1}" type="sibTrans" cxnId="{FD6BD473-AFC0-40A8-97EB-4D6339FA7437}">
      <dgm:prSet/>
      <dgm:spPr/>
      <dgm:t>
        <a:bodyPr/>
        <a:lstStyle/>
        <a:p>
          <a:endParaRPr lang="ru-RU"/>
        </a:p>
      </dgm:t>
    </dgm:pt>
    <dgm:pt modelId="{897A1E41-93D5-4125-AC3E-E58AA3B1C6EB}">
      <dgm:prSet/>
      <dgm:spPr/>
      <dgm:t>
        <a:bodyPr/>
        <a:lstStyle/>
        <a:p>
          <a:r>
            <a:rPr lang="en-US" b="0" i="0" dirty="0"/>
            <a:t>Applied Informatics</a:t>
          </a:r>
          <a:endParaRPr lang="ru-RU" b="1" dirty="0"/>
        </a:p>
      </dgm:t>
    </dgm:pt>
    <dgm:pt modelId="{220F9F48-E740-4870-B2C6-3D0DA6421D2D}" type="parTrans" cxnId="{F8BB0F88-069C-4CE4-AD87-0637105D5878}">
      <dgm:prSet/>
      <dgm:spPr/>
      <dgm:t>
        <a:bodyPr/>
        <a:lstStyle/>
        <a:p>
          <a:endParaRPr lang="ru-RU"/>
        </a:p>
      </dgm:t>
    </dgm:pt>
    <dgm:pt modelId="{8D740FD4-8106-49A2-AFDD-300E1CCA2CAC}" type="sibTrans" cxnId="{F8BB0F88-069C-4CE4-AD87-0637105D5878}">
      <dgm:prSet/>
      <dgm:spPr/>
      <dgm:t>
        <a:bodyPr/>
        <a:lstStyle/>
        <a:p>
          <a:endParaRPr lang="ru-RU"/>
        </a:p>
      </dgm:t>
    </dgm:pt>
    <dgm:pt modelId="{34D0A4C6-2D35-4C08-966F-9AFD3AE2E84F}">
      <dgm:prSet custT="1"/>
      <dgm:spPr/>
      <dgm:t>
        <a:bodyPr/>
        <a:lstStyle/>
        <a:p>
          <a:r>
            <a:rPr lang="en-US" sz="1800" u="sng" dirty="0"/>
            <a:t>Information systems in logistics</a:t>
          </a:r>
          <a:endParaRPr lang="ru-RU" sz="1800" u="sng" dirty="0"/>
        </a:p>
      </dgm:t>
    </dgm:pt>
    <dgm:pt modelId="{0013F678-2AFA-446B-9132-B5E1D4EDF64D}" type="parTrans" cxnId="{0D3F6F3D-E307-4BA6-8A72-0EEE26F74665}">
      <dgm:prSet/>
      <dgm:spPr/>
      <dgm:t>
        <a:bodyPr/>
        <a:lstStyle/>
        <a:p>
          <a:endParaRPr lang="ru-RU"/>
        </a:p>
      </dgm:t>
    </dgm:pt>
    <dgm:pt modelId="{E6976F86-3F60-4C2A-AE43-E022DB4DDE07}" type="sibTrans" cxnId="{0D3F6F3D-E307-4BA6-8A72-0EEE26F74665}">
      <dgm:prSet/>
      <dgm:spPr/>
      <dgm:t>
        <a:bodyPr/>
        <a:lstStyle/>
        <a:p>
          <a:endParaRPr lang="ru-RU"/>
        </a:p>
      </dgm:t>
    </dgm:pt>
    <dgm:pt modelId="{C1C8E53E-521E-4D68-90BD-3B662086DA7F}">
      <dgm:prSet phldrT="[Текст]" custT="1"/>
      <dgm:spPr/>
      <dgm:t>
        <a:bodyPr/>
        <a:lstStyle/>
        <a:p>
          <a:r>
            <a:rPr lang="ru-RU" sz="1800" kern="1200" dirty="0"/>
            <a:t> </a:t>
          </a:r>
          <a:r>
            <a:rPr lang="en-US" sz="1800" b="0" i="0" kern="1200" dirty="0"/>
            <a:t>Innovative development of the agro-industrial complex economy</a:t>
          </a:r>
          <a:endParaRPr lang="ru-RU" sz="1800" kern="1200" dirty="0"/>
        </a:p>
      </dgm:t>
    </dgm:pt>
    <dgm:pt modelId="{FA488735-323D-41BB-9F34-FF3A32CD3B48}" type="parTrans" cxnId="{E6015448-1E17-4178-B272-6D97AA0D57D9}">
      <dgm:prSet/>
      <dgm:spPr/>
      <dgm:t>
        <a:bodyPr/>
        <a:lstStyle/>
        <a:p>
          <a:endParaRPr lang="ru-RU"/>
        </a:p>
      </dgm:t>
    </dgm:pt>
    <dgm:pt modelId="{A5C06D84-A60E-45BC-AE50-433B76A80077}" type="sibTrans" cxnId="{E6015448-1E17-4178-B272-6D97AA0D57D9}">
      <dgm:prSet/>
      <dgm:spPr/>
      <dgm:t>
        <a:bodyPr/>
        <a:lstStyle/>
        <a:p>
          <a:endParaRPr lang="ru-RU"/>
        </a:p>
      </dgm:t>
    </dgm:pt>
    <dgm:pt modelId="{5286C29F-C35E-4876-B3D4-9B33017F2CEE}">
      <dgm:prSet phldrT="[Текст]" custT="1"/>
      <dgm:spPr/>
      <dgm:t>
        <a:bodyPr/>
        <a:lstStyle/>
        <a:p>
          <a:r>
            <a:rPr lang="en-US" sz="1800" dirty="0"/>
            <a:t>Project management</a:t>
          </a:r>
          <a:endParaRPr lang="ru-RU" sz="1800" dirty="0"/>
        </a:p>
      </dgm:t>
    </dgm:pt>
    <dgm:pt modelId="{6C8F9624-76A3-4A4D-982F-3B1E61FF075F}" type="parTrans" cxnId="{38276FFF-080C-4DCF-91E0-21ACD1662416}">
      <dgm:prSet/>
      <dgm:spPr/>
      <dgm:t>
        <a:bodyPr/>
        <a:lstStyle/>
        <a:p>
          <a:endParaRPr lang="ru-RU"/>
        </a:p>
      </dgm:t>
    </dgm:pt>
    <dgm:pt modelId="{BB9A5EC1-9430-4C0B-B0D4-B301D54B278A}" type="sibTrans" cxnId="{38276FFF-080C-4DCF-91E0-21ACD1662416}">
      <dgm:prSet/>
      <dgm:spPr/>
      <dgm:t>
        <a:bodyPr/>
        <a:lstStyle/>
        <a:p>
          <a:endParaRPr lang="ru-RU"/>
        </a:p>
      </dgm:t>
    </dgm:pt>
    <dgm:pt modelId="{7302D833-C584-487D-952D-819EAE416074}">
      <dgm:prSet phldrT="[Текст]" custT="1"/>
      <dgm:spPr/>
      <dgm:t>
        <a:bodyPr/>
        <a:lstStyle/>
        <a:p>
          <a:r>
            <a:rPr lang="en-US" sz="1800" dirty="0"/>
            <a:t>Production management</a:t>
          </a:r>
          <a:endParaRPr lang="ru-RU" sz="1800" dirty="0"/>
        </a:p>
      </dgm:t>
    </dgm:pt>
    <dgm:pt modelId="{67D7FF01-929A-4D37-9595-5F0867D56F4F}" type="parTrans" cxnId="{AFBC1669-C697-4ED4-8049-10FDCCBF01D1}">
      <dgm:prSet/>
      <dgm:spPr/>
      <dgm:t>
        <a:bodyPr/>
        <a:lstStyle/>
        <a:p>
          <a:endParaRPr lang="ru-RU"/>
        </a:p>
      </dgm:t>
    </dgm:pt>
    <dgm:pt modelId="{9B05AD84-4890-4E80-B15E-273991FE6049}" type="sibTrans" cxnId="{AFBC1669-C697-4ED4-8049-10FDCCBF01D1}">
      <dgm:prSet/>
      <dgm:spPr/>
      <dgm:t>
        <a:bodyPr/>
        <a:lstStyle/>
        <a:p>
          <a:endParaRPr lang="ru-RU"/>
        </a:p>
      </dgm:t>
    </dgm:pt>
    <dgm:pt modelId="{11B02ACF-7C6D-4743-8DF9-08492C506931}">
      <dgm:prSet custT="1"/>
      <dgm:spPr/>
      <dgm:t>
        <a:bodyPr/>
        <a:lstStyle/>
        <a:p>
          <a:r>
            <a:rPr lang="en-US" sz="1800" b="0" i="0" u="sng" dirty="0"/>
            <a:t>Digital technologies in the economy</a:t>
          </a:r>
          <a:endParaRPr lang="ru-RU" sz="1800" u="sng" dirty="0"/>
        </a:p>
      </dgm:t>
    </dgm:pt>
    <dgm:pt modelId="{58E365AF-AB5B-4B58-8F50-532E728777FC}" type="parTrans" cxnId="{92381D42-8633-4CB9-B494-73E269E90370}">
      <dgm:prSet/>
      <dgm:spPr/>
      <dgm:t>
        <a:bodyPr/>
        <a:lstStyle/>
        <a:p>
          <a:endParaRPr lang="ru-RU"/>
        </a:p>
      </dgm:t>
    </dgm:pt>
    <dgm:pt modelId="{328FE2BE-4001-45A9-995C-AF25F5CF71C1}" type="sibTrans" cxnId="{92381D42-8633-4CB9-B494-73E269E90370}">
      <dgm:prSet/>
      <dgm:spPr/>
      <dgm:t>
        <a:bodyPr/>
        <a:lstStyle/>
        <a:p>
          <a:endParaRPr lang="ru-RU"/>
        </a:p>
      </dgm:t>
    </dgm:pt>
    <dgm:pt modelId="{D2EFFA2E-1B01-4A32-900F-B9A9B55C31C4}" type="pres">
      <dgm:prSet presAssocID="{72CED82F-E8A4-4D14-A55F-29D23E1CC572}" presName="Name0" presStyleCnt="0">
        <dgm:presLayoutVars>
          <dgm:dir/>
          <dgm:animLvl val="lvl"/>
          <dgm:resizeHandles val="exact"/>
        </dgm:presLayoutVars>
      </dgm:prSet>
      <dgm:spPr/>
    </dgm:pt>
    <dgm:pt modelId="{CBEFD47A-BD21-46B1-9680-7B10944BC5C3}" type="pres">
      <dgm:prSet presAssocID="{9CAF4C6E-10A6-4170-8B67-9058F4483846}" presName="linNode" presStyleCnt="0"/>
      <dgm:spPr/>
    </dgm:pt>
    <dgm:pt modelId="{2F2B1C62-781F-4208-A75D-3EE03A1954BB}" type="pres">
      <dgm:prSet presAssocID="{9CAF4C6E-10A6-4170-8B67-9058F4483846}" presName="parentText" presStyleLbl="node1" presStyleIdx="0" presStyleCnt="4" custScaleY="138681">
        <dgm:presLayoutVars>
          <dgm:chMax val="1"/>
          <dgm:bulletEnabled val="1"/>
        </dgm:presLayoutVars>
      </dgm:prSet>
      <dgm:spPr/>
    </dgm:pt>
    <dgm:pt modelId="{F8B4D200-8E84-477C-89C2-AF3DDBF4AAD5}" type="pres">
      <dgm:prSet presAssocID="{9CAF4C6E-10A6-4170-8B67-9058F4483846}" presName="descendantText" presStyleLbl="alignAccFollowNode1" presStyleIdx="0" presStyleCnt="4" custScaleY="168588" custLinFactNeighborX="217" custLinFactNeighborY="814">
        <dgm:presLayoutVars>
          <dgm:bulletEnabled val="1"/>
        </dgm:presLayoutVars>
      </dgm:prSet>
      <dgm:spPr/>
    </dgm:pt>
    <dgm:pt modelId="{82810568-33C0-4CEC-A6A3-10BFCA950BBD}" type="pres">
      <dgm:prSet presAssocID="{95173C2E-45C1-4C90-8AAA-BAD85BCD8922}" presName="sp" presStyleCnt="0"/>
      <dgm:spPr/>
    </dgm:pt>
    <dgm:pt modelId="{32FCAAB9-8C2E-4A2E-BDDF-E9FB0000CCF1}" type="pres">
      <dgm:prSet presAssocID="{628CE46A-72BB-4D4F-81E5-E668A5682B97}" presName="linNode" presStyleCnt="0"/>
      <dgm:spPr/>
    </dgm:pt>
    <dgm:pt modelId="{238A968F-9C0F-4342-9B44-2D8028C01D93}" type="pres">
      <dgm:prSet presAssocID="{628CE46A-72BB-4D4F-81E5-E668A5682B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3A6B47F-23DE-40AD-AA58-B46C876E8766}" type="pres">
      <dgm:prSet presAssocID="{628CE46A-72BB-4D4F-81E5-E668A5682B97}" presName="descendantText" presStyleLbl="alignAccFollowNode1" presStyleIdx="1" presStyleCnt="4" custScaleY="141042" custLinFactNeighborX="651" custLinFactNeighborY="-1777">
        <dgm:presLayoutVars>
          <dgm:bulletEnabled val="1"/>
        </dgm:presLayoutVars>
      </dgm:prSet>
      <dgm:spPr/>
    </dgm:pt>
    <dgm:pt modelId="{4835F94A-6F02-4DC1-BD0C-53E98F977C6A}" type="pres">
      <dgm:prSet presAssocID="{5E186DD0-F6D2-4659-B96D-7D000E539AAB}" presName="sp" presStyleCnt="0"/>
      <dgm:spPr/>
    </dgm:pt>
    <dgm:pt modelId="{1E0ABDCF-ADD0-4F9E-BE34-23B609FE08F3}" type="pres">
      <dgm:prSet presAssocID="{9E25AE56-B3AA-479D-9E08-52E2B5D4345E}" presName="linNode" presStyleCnt="0"/>
      <dgm:spPr/>
    </dgm:pt>
    <dgm:pt modelId="{8F1958DB-90B8-4B4D-A5DB-19CC147E72FA}" type="pres">
      <dgm:prSet presAssocID="{9E25AE56-B3AA-479D-9E08-52E2B5D4345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A564E36-2B12-4A6D-992D-0ABB97257073}" type="pres">
      <dgm:prSet presAssocID="{9E25AE56-B3AA-479D-9E08-52E2B5D4345E}" presName="descendantText" presStyleLbl="alignAccFollowNode1" presStyleIdx="2" presStyleCnt="4">
        <dgm:presLayoutVars>
          <dgm:bulletEnabled val="1"/>
        </dgm:presLayoutVars>
      </dgm:prSet>
      <dgm:spPr/>
    </dgm:pt>
    <dgm:pt modelId="{7DF0EF18-3AFF-4FB1-AA43-2A24243F33B4}" type="pres">
      <dgm:prSet presAssocID="{87D10C39-79E8-4013-B137-9240AD7BFF92}" presName="sp" presStyleCnt="0"/>
      <dgm:spPr/>
    </dgm:pt>
    <dgm:pt modelId="{72869507-CDA3-43B9-BECA-9172A220B0F4}" type="pres">
      <dgm:prSet presAssocID="{897A1E41-93D5-4125-AC3E-E58AA3B1C6EB}" presName="linNode" presStyleCnt="0"/>
      <dgm:spPr/>
    </dgm:pt>
    <dgm:pt modelId="{4826851C-A8A8-4508-B117-34B47CBC1A4E}" type="pres">
      <dgm:prSet presAssocID="{897A1E41-93D5-4125-AC3E-E58AA3B1C6E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6FAAB99-C6A1-4081-A3C0-A6F0E858D98C}" type="pres">
      <dgm:prSet presAssocID="{897A1E41-93D5-4125-AC3E-E58AA3B1C6E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411D104-2ED1-4DA6-9C25-BE08A0D88F2B}" srcId="{72CED82F-E8A4-4D14-A55F-29D23E1CC572}" destId="{9E25AE56-B3AA-479D-9E08-52E2B5D4345E}" srcOrd="2" destOrd="0" parTransId="{A45F5479-6666-485E-B4EF-DA063BF60493}" sibTransId="{87D10C39-79E8-4013-B137-9240AD7BFF92}"/>
    <dgm:cxn modelId="{D7567109-C410-4D6D-8DC6-0D541CDB60A1}" type="presOf" srcId="{F7BDEF09-09B4-43D0-AABE-2AEFCA669358}" destId="{F8B4D200-8E84-477C-89C2-AF3DDBF4AAD5}" srcOrd="0" destOrd="0" presId="urn:microsoft.com/office/officeart/2005/8/layout/vList5"/>
    <dgm:cxn modelId="{CB30570E-8470-4417-B588-7054DFFE131A}" type="presOf" srcId="{628CE46A-72BB-4D4F-81E5-E668A5682B97}" destId="{238A968F-9C0F-4342-9B44-2D8028C01D93}" srcOrd="0" destOrd="0" presId="urn:microsoft.com/office/officeart/2005/8/layout/vList5"/>
    <dgm:cxn modelId="{7C8FC615-065D-4248-80AC-8AD4F7B9208D}" type="presOf" srcId="{B6A62C5D-DD47-4BD7-968C-A8BF6E641C61}" destId="{F8B4D200-8E84-477C-89C2-AF3DDBF4AAD5}" srcOrd="0" destOrd="3" presId="urn:microsoft.com/office/officeart/2005/8/layout/vList5"/>
    <dgm:cxn modelId="{E2C3661C-50B1-4D54-817E-556AB35C9BEF}" srcId="{9CAF4C6E-10A6-4170-8B67-9058F4483846}" destId="{F7BDEF09-09B4-43D0-AABE-2AEFCA669358}" srcOrd="0" destOrd="0" parTransId="{69365BAB-0070-4478-8384-4BC193A9817E}" sibTransId="{8F1EECCA-6BCF-4781-969A-C786DC0A647F}"/>
    <dgm:cxn modelId="{D1AF792B-2FE1-40A1-B28A-5399058698FF}" srcId="{9CAF4C6E-10A6-4170-8B67-9058F4483846}" destId="{FD12B16C-3F07-4CB8-A176-C9F9C2E2ECF4}" srcOrd="2" destOrd="0" parTransId="{9E79A41C-A685-4E66-829E-569B55D55CFC}" sibTransId="{B78F8D21-9806-4FBF-9155-D9E94581CD6B}"/>
    <dgm:cxn modelId="{B3E1B52B-7AAD-4B3B-831B-A5E6BD2DD8F8}" type="presOf" srcId="{FD12B16C-3F07-4CB8-A176-C9F9C2E2ECF4}" destId="{F8B4D200-8E84-477C-89C2-AF3DDBF4AAD5}" srcOrd="0" destOrd="2" presId="urn:microsoft.com/office/officeart/2005/8/layout/vList5"/>
    <dgm:cxn modelId="{6EAE0A2D-EEED-4E1B-B8DB-D38A55C8F0A3}" srcId="{628CE46A-72BB-4D4F-81E5-E668A5682B97}" destId="{8D51CBFE-CCE3-4C21-88C0-D62196A82CA9}" srcOrd="0" destOrd="0" parTransId="{B81C2F50-E106-41FC-8C0C-DAAE47D5810B}" sibTransId="{7833F102-FEC3-4CB9-AE1B-6CF527DAA364}"/>
    <dgm:cxn modelId="{C6CEB92E-1BEE-4974-8944-BECAA5B91D81}" type="presOf" srcId="{5286C29F-C35E-4876-B3D4-9B33017F2CEE}" destId="{33A6B47F-23DE-40AD-AA58-B46C876E8766}" srcOrd="0" destOrd="1" presId="urn:microsoft.com/office/officeart/2005/8/layout/vList5"/>
    <dgm:cxn modelId="{3A1FA732-F963-4B95-9C93-FFCF084B7511}" srcId="{9E25AE56-B3AA-479D-9E08-52E2B5D4345E}" destId="{25ACEC9C-2AFD-4BC8-86E1-C7D35DBB06A1}" srcOrd="0" destOrd="0" parTransId="{298468E3-8A6C-44F4-B0C7-D1272EEA3A49}" sibTransId="{308B394A-052F-48BF-9248-CE5B56E9E056}"/>
    <dgm:cxn modelId="{0D3F6F3D-E307-4BA6-8A72-0EEE26F74665}" srcId="{897A1E41-93D5-4125-AC3E-E58AA3B1C6EB}" destId="{34D0A4C6-2D35-4C08-966F-9AFD3AE2E84F}" srcOrd="0" destOrd="0" parTransId="{0013F678-2AFA-446B-9132-B5E1D4EDF64D}" sibTransId="{E6976F86-3F60-4C2A-AE43-E022DB4DDE07}"/>
    <dgm:cxn modelId="{92381D42-8633-4CB9-B494-73E269E90370}" srcId="{897A1E41-93D5-4125-AC3E-E58AA3B1C6EB}" destId="{11B02ACF-7C6D-4743-8DF9-08492C506931}" srcOrd="1" destOrd="0" parTransId="{58E365AF-AB5B-4B58-8F50-532E728777FC}" sibTransId="{328FE2BE-4001-45A9-995C-AF25F5CF71C1}"/>
    <dgm:cxn modelId="{B35CEE63-08F8-4512-B1E1-FE018A243002}" type="presOf" srcId="{9E25AE56-B3AA-479D-9E08-52E2B5D4345E}" destId="{8F1958DB-90B8-4B4D-A5DB-19CC147E72FA}" srcOrd="0" destOrd="0" presId="urn:microsoft.com/office/officeart/2005/8/layout/vList5"/>
    <dgm:cxn modelId="{E6015448-1E17-4178-B272-6D97AA0D57D9}" srcId="{9CAF4C6E-10A6-4170-8B67-9058F4483846}" destId="{C1C8E53E-521E-4D68-90BD-3B662086DA7F}" srcOrd="1" destOrd="0" parTransId="{FA488735-323D-41BB-9F34-FF3A32CD3B48}" sibTransId="{A5C06D84-A60E-45BC-AE50-433B76A80077}"/>
    <dgm:cxn modelId="{AFBC1669-C697-4ED4-8049-10FDCCBF01D1}" srcId="{628CE46A-72BB-4D4F-81E5-E668A5682B97}" destId="{7302D833-C584-487D-952D-819EAE416074}" srcOrd="2" destOrd="0" parTransId="{67D7FF01-929A-4D37-9595-5F0867D56F4F}" sibTransId="{9B05AD84-4890-4E80-B15E-273991FE6049}"/>
    <dgm:cxn modelId="{74C0016E-AF2B-4AE6-8553-85B669F3520A}" type="presOf" srcId="{C1C8E53E-521E-4D68-90BD-3B662086DA7F}" destId="{F8B4D200-8E84-477C-89C2-AF3DDBF4AAD5}" srcOrd="0" destOrd="1" presId="urn:microsoft.com/office/officeart/2005/8/layout/vList5"/>
    <dgm:cxn modelId="{D209234E-7EF4-495E-8710-499E0ABED922}" type="presOf" srcId="{897A1E41-93D5-4125-AC3E-E58AA3B1C6EB}" destId="{4826851C-A8A8-4508-B117-34B47CBC1A4E}" srcOrd="0" destOrd="0" presId="urn:microsoft.com/office/officeart/2005/8/layout/vList5"/>
    <dgm:cxn modelId="{FD6BD473-AFC0-40A8-97EB-4D6339FA7437}" srcId="{9CAF4C6E-10A6-4170-8B67-9058F4483846}" destId="{B6A62C5D-DD47-4BD7-968C-A8BF6E641C61}" srcOrd="3" destOrd="0" parTransId="{5FD17CEE-162F-4A57-BE5B-19782F8118B2}" sibTransId="{325E8893-C5E6-4925-9EF7-E6D2139E96B1}"/>
    <dgm:cxn modelId="{86303256-4C0C-462A-A28C-7712EB8533F3}" type="presOf" srcId="{72CED82F-E8A4-4D14-A55F-29D23E1CC572}" destId="{D2EFFA2E-1B01-4A32-900F-B9A9B55C31C4}" srcOrd="0" destOrd="0" presId="urn:microsoft.com/office/officeart/2005/8/layout/vList5"/>
    <dgm:cxn modelId="{6A044B76-95F9-4BC5-BBA3-11561EC592B2}" srcId="{72CED82F-E8A4-4D14-A55F-29D23E1CC572}" destId="{628CE46A-72BB-4D4F-81E5-E668A5682B97}" srcOrd="1" destOrd="0" parTransId="{2BA1375E-0138-45E7-985B-CEB62F322085}" sibTransId="{5E186DD0-F6D2-4659-B96D-7D000E539AAB}"/>
    <dgm:cxn modelId="{F53D8E87-0ED7-4DE9-B77B-E50B203092C3}" srcId="{72CED82F-E8A4-4D14-A55F-29D23E1CC572}" destId="{9CAF4C6E-10A6-4170-8B67-9058F4483846}" srcOrd="0" destOrd="0" parTransId="{BF709CFB-300C-4598-97B1-4C7B893B289F}" sibTransId="{95173C2E-45C1-4C90-8AAA-BAD85BCD8922}"/>
    <dgm:cxn modelId="{F8BB0F88-069C-4CE4-AD87-0637105D5878}" srcId="{72CED82F-E8A4-4D14-A55F-29D23E1CC572}" destId="{897A1E41-93D5-4125-AC3E-E58AA3B1C6EB}" srcOrd="3" destOrd="0" parTransId="{220F9F48-E740-4870-B2C6-3D0DA6421D2D}" sibTransId="{8D740FD4-8106-49A2-AFDD-300E1CCA2CAC}"/>
    <dgm:cxn modelId="{7BDAF08D-5142-4465-9FE1-852EA89847A5}" type="presOf" srcId="{7302D833-C584-487D-952D-819EAE416074}" destId="{33A6B47F-23DE-40AD-AA58-B46C876E8766}" srcOrd="0" destOrd="2" presId="urn:microsoft.com/office/officeart/2005/8/layout/vList5"/>
    <dgm:cxn modelId="{E6902490-4ADB-42A7-8A4F-D73D887EAA4C}" type="presOf" srcId="{8D51CBFE-CCE3-4C21-88C0-D62196A82CA9}" destId="{33A6B47F-23DE-40AD-AA58-B46C876E8766}" srcOrd="0" destOrd="0" presId="urn:microsoft.com/office/officeart/2005/8/layout/vList5"/>
    <dgm:cxn modelId="{0B5D3095-36E1-452E-9853-8B99A8C6EAB1}" type="presOf" srcId="{11B02ACF-7C6D-4743-8DF9-08492C506931}" destId="{C6FAAB99-C6A1-4081-A3C0-A6F0E858D98C}" srcOrd="0" destOrd="1" presId="urn:microsoft.com/office/officeart/2005/8/layout/vList5"/>
    <dgm:cxn modelId="{303939B5-A98B-4904-8609-59B9573C478A}" type="presOf" srcId="{25ACEC9C-2AFD-4BC8-86E1-C7D35DBB06A1}" destId="{EA564E36-2B12-4A6D-992D-0ABB97257073}" srcOrd="0" destOrd="0" presId="urn:microsoft.com/office/officeart/2005/8/layout/vList5"/>
    <dgm:cxn modelId="{B61DDDD5-B015-40C2-BB98-389BFE42423A}" type="presOf" srcId="{34D0A4C6-2D35-4C08-966F-9AFD3AE2E84F}" destId="{C6FAAB99-C6A1-4081-A3C0-A6F0E858D98C}" srcOrd="0" destOrd="0" presId="urn:microsoft.com/office/officeart/2005/8/layout/vList5"/>
    <dgm:cxn modelId="{62F2DBF0-C0FA-476A-81EE-6C48AD7C74FB}" type="presOf" srcId="{9CAF4C6E-10A6-4170-8B67-9058F4483846}" destId="{2F2B1C62-781F-4208-A75D-3EE03A1954BB}" srcOrd="0" destOrd="0" presId="urn:microsoft.com/office/officeart/2005/8/layout/vList5"/>
    <dgm:cxn modelId="{38276FFF-080C-4DCF-91E0-21ACD1662416}" srcId="{628CE46A-72BB-4D4F-81E5-E668A5682B97}" destId="{5286C29F-C35E-4876-B3D4-9B33017F2CEE}" srcOrd="1" destOrd="0" parTransId="{6C8F9624-76A3-4A4D-982F-3B1E61FF075F}" sibTransId="{BB9A5EC1-9430-4C0B-B0D4-B301D54B278A}"/>
    <dgm:cxn modelId="{BE331ACE-0993-4559-859E-56F2F5525CA1}" type="presParOf" srcId="{D2EFFA2E-1B01-4A32-900F-B9A9B55C31C4}" destId="{CBEFD47A-BD21-46B1-9680-7B10944BC5C3}" srcOrd="0" destOrd="0" presId="urn:microsoft.com/office/officeart/2005/8/layout/vList5"/>
    <dgm:cxn modelId="{A7BD4B0A-C508-4C47-9CB0-A518B632C9C9}" type="presParOf" srcId="{CBEFD47A-BD21-46B1-9680-7B10944BC5C3}" destId="{2F2B1C62-781F-4208-A75D-3EE03A1954BB}" srcOrd="0" destOrd="0" presId="urn:microsoft.com/office/officeart/2005/8/layout/vList5"/>
    <dgm:cxn modelId="{68F81C08-1BAC-4CD7-A91A-3443A99F3912}" type="presParOf" srcId="{CBEFD47A-BD21-46B1-9680-7B10944BC5C3}" destId="{F8B4D200-8E84-477C-89C2-AF3DDBF4AAD5}" srcOrd="1" destOrd="0" presId="urn:microsoft.com/office/officeart/2005/8/layout/vList5"/>
    <dgm:cxn modelId="{DDA3C4A2-D050-483B-BF4B-1088874BB473}" type="presParOf" srcId="{D2EFFA2E-1B01-4A32-900F-B9A9B55C31C4}" destId="{82810568-33C0-4CEC-A6A3-10BFCA950BBD}" srcOrd="1" destOrd="0" presId="urn:microsoft.com/office/officeart/2005/8/layout/vList5"/>
    <dgm:cxn modelId="{8F3D5E6B-E58F-4A62-BEA0-6A9A3E57D0E8}" type="presParOf" srcId="{D2EFFA2E-1B01-4A32-900F-B9A9B55C31C4}" destId="{32FCAAB9-8C2E-4A2E-BDDF-E9FB0000CCF1}" srcOrd="2" destOrd="0" presId="urn:microsoft.com/office/officeart/2005/8/layout/vList5"/>
    <dgm:cxn modelId="{92486129-5171-48D0-97A0-82B6AB6438AE}" type="presParOf" srcId="{32FCAAB9-8C2E-4A2E-BDDF-E9FB0000CCF1}" destId="{238A968F-9C0F-4342-9B44-2D8028C01D93}" srcOrd="0" destOrd="0" presId="urn:microsoft.com/office/officeart/2005/8/layout/vList5"/>
    <dgm:cxn modelId="{BB86963A-1A7E-4BB7-B36B-6BD86EA1DFF8}" type="presParOf" srcId="{32FCAAB9-8C2E-4A2E-BDDF-E9FB0000CCF1}" destId="{33A6B47F-23DE-40AD-AA58-B46C876E8766}" srcOrd="1" destOrd="0" presId="urn:microsoft.com/office/officeart/2005/8/layout/vList5"/>
    <dgm:cxn modelId="{2E50DAE3-3B75-43A7-B981-9312ED2328A1}" type="presParOf" srcId="{D2EFFA2E-1B01-4A32-900F-B9A9B55C31C4}" destId="{4835F94A-6F02-4DC1-BD0C-53E98F977C6A}" srcOrd="3" destOrd="0" presId="urn:microsoft.com/office/officeart/2005/8/layout/vList5"/>
    <dgm:cxn modelId="{9C80103C-CD0F-48A9-92A1-1829A9ED3D88}" type="presParOf" srcId="{D2EFFA2E-1B01-4A32-900F-B9A9B55C31C4}" destId="{1E0ABDCF-ADD0-4F9E-BE34-23B609FE08F3}" srcOrd="4" destOrd="0" presId="urn:microsoft.com/office/officeart/2005/8/layout/vList5"/>
    <dgm:cxn modelId="{256C6E83-B319-449A-9087-DFE38141334C}" type="presParOf" srcId="{1E0ABDCF-ADD0-4F9E-BE34-23B609FE08F3}" destId="{8F1958DB-90B8-4B4D-A5DB-19CC147E72FA}" srcOrd="0" destOrd="0" presId="urn:microsoft.com/office/officeart/2005/8/layout/vList5"/>
    <dgm:cxn modelId="{B9A6DDA3-CE28-49E3-B4C3-33CA25CD5D20}" type="presParOf" srcId="{1E0ABDCF-ADD0-4F9E-BE34-23B609FE08F3}" destId="{EA564E36-2B12-4A6D-992D-0ABB97257073}" srcOrd="1" destOrd="0" presId="urn:microsoft.com/office/officeart/2005/8/layout/vList5"/>
    <dgm:cxn modelId="{01B1F3DC-4251-41F4-83C1-E1905CB0A411}" type="presParOf" srcId="{D2EFFA2E-1B01-4A32-900F-B9A9B55C31C4}" destId="{7DF0EF18-3AFF-4FB1-AA43-2A24243F33B4}" srcOrd="5" destOrd="0" presId="urn:microsoft.com/office/officeart/2005/8/layout/vList5"/>
    <dgm:cxn modelId="{7A040055-FB07-4521-BC27-889EAF3DF45D}" type="presParOf" srcId="{D2EFFA2E-1B01-4A32-900F-B9A9B55C31C4}" destId="{72869507-CDA3-43B9-BECA-9172A220B0F4}" srcOrd="6" destOrd="0" presId="urn:microsoft.com/office/officeart/2005/8/layout/vList5"/>
    <dgm:cxn modelId="{DBA6B87A-5BC1-4DF3-A91D-17D65C9777CC}" type="presParOf" srcId="{72869507-CDA3-43B9-BECA-9172A220B0F4}" destId="{4826851C-A8A8-4508-B117-34B47CBC1A4E}" srcOrd="0" destOrd="0" presId="urn:microsoft.com/office/officeart/2005/8/layout/vList5"/>
    <dgm:cxn modelId="{FCD8CFA1-B6E5-409F-8FD1-830F62487A8C}" type="presParOf" srcId="{72869507-CDA3-43B9-BECA-9172A220B0F4}" destId="{C6FAAB99-C6A1-4081-A3C0-A6F0E858D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D200-8E84-477C-89C2-AF3DDBF4AAD5}">
      <dsp:nvSpPr>
        <dsp:cNvPr id="0" name=""/>
        <dsp:cNvSpPr/>
      </dsp:nvSpPr>
      <dsp:spPr>
        <a:xfrm rot="5400000">
          <a:off x="6226266" y="-2494427"/>
          <a:ext cx="1522260" cy="656882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Accounting, analysis and audit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 </a:t>
          </a:r>
          <a:r>
            <a:rPr lang="en-US" sz="1800" kern="1200" dirty="0"/>
            <a:t>World Economy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Finance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Enterprise Economy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3702984" y="103166"/>
        <a:ext cx="6494515" cy="1373638"/>
      </dsp:txXfrm>
    </dsp:sp>
    <dsp:sp modelId="{2F2B1C62-781F-4208-A75D-3EE03A1954BB}">
      <dsp:nvSpPr>
        <dsp:cNvPr id="0" name=""/>
        <dsp:cNvSpPr/>
      </dsp:nvSpPr>
      <dsp:spPr>
        <a:xfrm>
          <a:off x="0" y="1"/>
          <a:ext cx="3694965" cy="15652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Economy</a:t>
          </a:r>
          <a:endParaRPr lang="ru-RU" sz="3100" b="1" kern="1200" dirty="0"/>
        </a:p>
      </dsp:txBody>
      <dsp:txXfrm>
        <a:off x="76410" y="76411"/>
        <a:ext cx="3542145" cy="1412449"/>
      </dsp:txXfrm>
    </dsp:sp>
    <dsp:sp modelId="{33A6B47F-23DE-40AD-AA58-B46C876E8766}">
      <dsp:nvSpPr>
        <dsp:cNvPr id="0" name=""/>
        <dsp:cNvSpPr/>
      </dsp:nvSpPr>
      <dsp:spPr>
        <a:xfrm rot="5400000">
          <a:off x="6349433" y="-1029151"/>
          <a:ext cx="1273534" cy="657524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Logistics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Marketing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Production management</a:t>
          </a:r>
          <a:endParaRPr lang="ru-RU" sz="1800" kern="1200" dirty="0"/>
        </a:p>
      </dsp:txBody>
      <dsp:txXfrm rot="-5400000">
        <a:off x="3698577" y="1683874"/>
        <a:ext cx="6513079" cy="1149196"/>
      </dsp:txXfrm>
    </dsp:sp>
    <dsp:sp modelId="{238A968F-9C0F-4342-9B44-2D8028C01D93}">
      <dsp:nvSpPr>
        <dsp:cNvPr id="0" name=""/>
        <dsp:cNvSpPr/>
      </dsp:nvSpPr>
      <dsp:spPr>
        <a:xfrm>
          <a:off x="0" y="1694130"/>
          <a:ext cx="3698577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Management</a:t>
          </a:r>
          <a:endParaRPr lang="ru-RU" sz="3100" b="1" kern="1200" dirty="0"/>
        </a:p>
      </dsp:txBody>
      <dsp:txXfrm>
        <a:off x="55098" y="1749228"/>
        <a:ext cx="3588381" cy="1018487"/>
      </dsp:txXfrm>
    </dsp:sp>
    <dsp:sp modelId="{EA564E36-2B12-4A6D-992D-0ABB97257073}">
      <dsp:nvSpPr>
        <dsp:cNvPr id="0" name=""/>
        <dsp:cNvSpPr/>
      </dsp:nvSpPr>
      <dsp:spPr>
        <a:xfrm rot="5400000">
          <a:off x="6541556" y="225178"/>
          <a:ext cx="902947" cy="65816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sng" kern="1200" dirty="0"/>
            <a:t>Information technology data analysis</a:t>
          </a:r>
          <a:endParaRPr lang="ru-RU" sz="1800" u="sng" kern="1200" dirty="0"/>
        </a:p>
      </dsp:txBody>
      <dsp:txXfrm rot="-5400000">
        <a:off x="3702192" y="3108620"/>
        <a:ext cx="6537597" cy="814791"/>
      </dsp:txXfrm>
    </dsp:sp>
    <dsp:sp modelId="{8F1958DB-90B8-4B4D-A5DB-19CC147E72FA}">
      <dsp:nvSpPr>
        <dsp:cNvPr id="0" name=""/>
        <dsp:cNvSpPr/>
      </dsp:nvSpPr>
      <dsp:spPr>
        <a:xfrm>
          <a:off x="0" y="2951674"/>
          <a:ext cx="3702192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Information systems and technologies</a:t>
          </a:r>
          <a:endParaRPr lang="ru-RU" sz="3100" b="1" kern="1200" dirty="0"/>
        </a:p>
      </dsp:txBody>
      <dsp:txXfrm>
        <a:off x="55098" y="3006772"/>
        <a:ext cx="3591996" cy="1018487"/>
      </dsp:txXfrm>
    </dsp:sp>
    <dsp:sp modelId="{C6FAAB99-C6A1-4081-A3C0-A6F0E858D98C}">
      <dsp:nvSpPr>
        <dsp:cNvPr id="0" name=""/>
        <dsp:cNvSpPr/>
      </dsp:nvSpPr>
      <dsp:spPr>
        <a:xfrm rot="5400000">
          <a:off x="6541556" y="1410296"/>
          <a:ext cx="902947" cy="65816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sng" kern="1200" dirty="0"/>
            <a:t>Applied Informatics in Economics</a:t>
          </a:r>
          <a:endParaRPr lang="ru-RU" sz="1800" u="sng" kern="1200" dirty="0"/>
        </a:p>
      </dsp:txBody>
      <dsp:txXfrm rot="-5400000">
        <a:off x="3702192" y="4293738"/>
        <a:ext cx="6537597" cy="814791"/>
      </dsp:txXfrm>
    </dsp:sp>
    <dsp:sp modelId="{4826851C-A8A8-4508-B117-34B47CBC1A4E}">
      <dsp:nvSpPr>
        <dsp:cNvPr id="0" name=""/>
        <dsp:cNvSpPr/>
      </dsp:nvSpPr>
      <dsp:spPr>
        <a:xfrm>
          <a:off x="0" y="4136792"/>
          <a:ext cx="3702192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Applied Informatics</a:t>
          </a:r>
          <a:endParaRPr lang="ru-RU" sz="3100" b="1" kern="1200" dirty="0"/>
        </a:p>
      </dsp:txBody>
      <dsp:txXfrm>
        <a:off x="55098" y="4191890"/>
        <a:ext cx="3591996" cy="101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D200-8E84-477C-89C2-AF3DDBF4AAD5}">
      <dsp:nvSpPr>
        <dsp:cNvPr id="0" name=""/>
        <dsp:cNvSpPr/>
      </dsp:nvSpPr>
      <dsp:spPr>
        <a:xfrm rot="5400000">
          <a:off x="6226266" y="-2494427"/>
          <a:ext cx="1522260" cy="656882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Accounting </a:t>
          </a:r>
          <a:r>
            <a:rPr lang="en-US" sz="1800" b="0" i="0" kern="1200" dirty="0" err="1"/>
            <a:t>accounting</a:t>
          </a:r>
          <a:r>
            <a:rPr lang="en-US" sz="1800" b="0" i="0" kern="1200" dirty="0"/>
            <a:t> and taxation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 </a:t>
          </a:r>
          <a:r>
            <a:rPr lang="en-US" sz="1800" b="0" i="0" kern="1200" dirty="0"/>
            <a:t>Innovative development of the agro-industrial complex economy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Economics and Management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Corporate accounting and taxation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3702984" y="103166"/>
        <a:ext cx="6494515" cy="1373638"/>
      </dsp:txXfrm>
    </dsp:sp>
    <dsp:sp modelId="{2F2B1C62-781F-4208-A75D-3EE03A1954BB}">
      <dsp:nvSpPr>
        <dsp:cNvPr id="0" name=""/>
        <dsp:cNvSpPr/>
      </dsp:nvSpPr>
      <dsp:spPr>
        <a:xfrm>
          <a:off x="0" y="1"/>
          <a:ext cx="3694965" cy="15652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Economy</a:t>
          </a:r>
          <a:endParaRPr lang="ru-RU" sz="3100" b="1" kern="1200" dirty="0"/>
        </a:p>
      </dsp:txBody>
      <dsp:txXfrm>
        <a:off x="76410" y="76411"/>
        <a:ext cx="3542145" cy="1412449"/>
      </dsp:txXfrm>
    </dsp:sp>
    <dsp:sp modelId="{33A6B47F-23DE-40AD-AA58-B46C876E8766}">
      <dsp:nvSpPr>
        <dsp:cNvPr id="0" name=""/>
        <dsp:cNvSpPr/>
      </dsp:nvSpPr>
      <dsp:spPr>
        <a:xfrm rot="5400000">
          <a:off x="6359476" y="-1045196"/>
          <a:ext cx="1273534" cy="657524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Agricultural trade and marketing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Project management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Production management</a:t>
          </a:r>
          <a:endParaRPr lang="ru-RU" sz="1800" kern="1200" dirty="0"/>
        </a:p>
      </dsp:txBody>
      <dsp:txXfrm rot="-5400000">
        <a:off x="3708620" y="1667829"/>
        <a:ext cx="6513079" cy="1149196"/>
      </dsp:txXfrm>
    </dsp:sp>
    <dsp:sp modelId="{238A968F-9C0F-4342-9B44-2D8028C01D93}">
      <dsp:nvSpPr>
        <dsp:cNvPr id="0" name=""/>
        <dsp:cNvSpPr/>
      </dsp:nvSpPr>
      <dsp:spPr>
        <a:xfrm>
          <a:off x="0" y="1694130"/>
          <a:ext cx="3698577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Management</a:t>
          </a:r>
          <a:endParaRPr lang="ru-RU" sz="3100" b="1" kern="1200" dirty="0"/>
        </a:p>
      </dsp:txBody>
      <dsp:txXfrm>
        <a:off x="55098" y="1749228"/>
        <a:ext cx="3588381" cy="1018487"/>
      </dsp:txXfrm>
    </dsp:sp>
    <dsp:sp modelId="{EA564E36-2B12-4A6D-992D-0ABB97257073}">
      <dsp:nvSpPr>
        <dsp:cNvPr id="0" name=""/>
        <dsp:cNvSpPr/>
      </dsp:nvSpPr>
      <dsp:spPr>
        <a:xfrm rot="5400000">
          <a:off x="6541556" y="225178"/>
          <a:ext cx="902947" cy="65816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sng" kern="1200" dirty="0"/>
            <a:t>Information systems and technologies in business intelligence</a:t>
          </a:r>
          <a:endParaRPr lang="ru-RU" sz="1800" u="sng" kern="1200" dirty="0"/>
        </a:p>
      </dsp:txBody>
      <dsp:txXfrm rot="-5400000">
        <a:off x="3702192" y="3108620"/>
        <a:ext cx="6537597" cy="814791"/>
      </dsp:txXfrm>
    </dsp:sp>
    <dsp:sp modelId="{8F1958DB-90B8-4B4D-A5DB-19CC147E72FA}">
      <dsp:nvSpPr>
        <dsp:cNvPr id="0" name=""/>
        <dsp:cNvSpPr/>
      </dsp:nvSpPr>
      <dsp:spPr>
        <a:xfrm>
          <a:off x="0" y="2951674"/>
          <a:ext cx="3702192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Information systems and technologies</a:t>
          </a:r>
          <a:endParaRPr lang="ru-RU" sz="3100" b="1" kern="1200" dirty="0"/>
        </a:p>
      </dsp:txBody>
      <dsp:txXfrm>
        <a:off x="55098" y="3006772"/>
        <a:ext cx="3591996" cy="1018487"/>
      </dsp:txXfrm>
    </dsp:sp>
    <dsp:sp modelId="{C6FAAB99-C6A1-4081-A3C0-A6F0E858D98C}">
      <dsp:nvSpPr>
        <dsp:cNvPr id="0" name=""/>
        <dsp:cNvSpPr/>
      </dsp:nvSpPr>
      <dsp:spPr>
        <a:xfrm rot="5400000">
          <a:off x="6541556" y="1410296"/>
          <a:ext cx="902947" cy="65816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sng" kern="1200" dirty="0"/>
            <a:t>Information systems in logistics</a:t>
          </a:r>
          <a:endParaRPr lang="ru-RU" sz="1800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sng" kern="1200" dirty="0"/>
            <a:t>Digital technologies in the economy</a:t>
          </a:r>
          <a:endParaRPr lang="ru-RU" sz="1800" u="sng" kern="1200" dirty="0"/>
        </a:p>
      </dsp:txBody>
      <dsp:txXfrm rot="-5400000">
        <a:off x="3702192" y="4293738"/>
        <a:ext cx="6537597" cy="814791"/>
      </dsp:txXfrm>
    </dsp:sp>
    <dsp:sp modelId="{4826851C-A8A8-4508-B117-34B47CBC1A4E}">
      <dsp:nvSpPr>
        <dsp:cNvPr id="0" name=""/>
        <dsp:cNvSpPr/>
      </dsp:nvSpPr>
      <dsp:spPr>
        <a:xfrm>
          <a:off x="0" y="4136792"/>
          <a:ext cx="3702192" cy="1128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Applied Informatics</a:t>
          </a:r>
          <a:endParaRPr lang="ru-RU" sz="3100" b="1" kern="1200" dirty="0"/>
        </a:p>
      </dsp:txBody>
      <dsp:txXfrm>
        <a:off x="55098" y="4191890"/>
        <a:ext cx="3591996" cy="101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4405-52C1-46A2-9C3F-E17280BF6C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F5690-CCCD-426E-8B34-4A1E2A24B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3106" y="486776"/>
            <a:ext cx="11698895" cy="6371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9712451" y="222504"/>
            <a:ext cx="2200911" cy="744220"/>
          </a:xfrm>
          <a:custGeom>
            <a:avLst/>
            <a:gdLst/>
            <a:ahLst/>
            <a:cxnLst/>
            <a:rect l="l" t="t" r="r" b="b"/>
            <a:pathLst>
              <a:path w="2200909" h="744219">
                <a:moveTo>
                  <a:pt x="2200655" y="0"/>
                </a:moveTo>
                <a:lnTo>
                  <a:pt x="0" y="0"/>
                </a:lnTo>
                <a:lnTo>
                  <a:pt x="0" y="743712"/>
                </a:lnTo>
                <a:lnTo>
                  <a:pt x="2200655" y="743712"/>
                </a:lnTo>
                <a:lnTo>
                  <a:pt x="220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7450838" y="393194"/>
            <a:ext cx="2087879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9965437" y="393194"/>
            <a:ext cx="1748027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9689591" y="539624"/>
            <a:ext cx="153035" cy="18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7114033" y="2"/>
            <a:ext cx="5078095" cy="1199515"/>
          </a:xfrm>
          <a:custGeom>
            <a:avLst/>
            <a:gdLst/>
            <a:ahLst/>
            <a:cxnLst/>
            <a:rect l="l" t="t" r="r" b="b"/>
            <a:pathLst>
              <a:path w="5078095" h="1199515">
                <a:moveTo>
                  <a:pt x="5077968" y="0"/>
                </a:moveTo>
                <a:lnTo>
                  <a:pt x="0" y="0"/>
                </a:lnTo>
                <a:lnTo>
                  <a:pt x="0" y="1199388"/>
                </a:lnTo>
                <a:lnTo>
                  <a:pt x="5077968" y="1199388"/>
                </a:lnTo>
                <a:lnTo>
                  <a:pt x="5077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521209" y="1025652"/>
            <a:ext cx="11249025" cy="76200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468D4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g object 23"/>
          <p:cNvSpPr/>
          <p:nvPr/>
        </p:nvSpPr>
        <p:spPr>
          <a:xfrm>
            <a:off x="5894832" y="3355849"/>
            <a:ext cx="5904739" cy="2232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g object 24"/>
          <p:cNvSpPr/>
          <p:nvPr/>
        </p:nvSpPr>
        <p:spPr>
          <a:xfrm>
            <a:off x="6266688" y="3691127"/>
            <a:ext cx="5181600" cy="1582420"/>
          </a:xfrm>
          <a:custGeom>
            <a:avLst/>
            <a:gdLst/>
            <a:ahLst/>
            <a:cxnLst/>
            <a:rect l="l" t="t" r="r" b="b"/>
            <a:pathLst>
              <a:path w="5181600" h="1582420">
                <a:moveTo>
                  <a:pt x="4917947" y="0"/>
                </a:moveTo>
                <a:lnTo>
                  <a:pt x="263652" y="0"/>
                </a:lnTo>
                <a:lnTo>
                  <a:pt x="216244" y="4245"/>
                </a:lnTo>
                <a:lnTo>
                  <a:pt x="171631" y="16488"/>
                </a:lnTo>
                <a:lnTo>
                  <a:pt x="130556" y="35983"/>
                </a:lnTo>
                <a:lnTo>
                  <a:pt x="93760" y="61988"/>
                </a:lnTo>
                <a:lnTo>
                  <a:pt x="61988" y="93760"/>
                </a:lnTo>
                <a:lnTo>
                  <a:pt x="35983" y="130556"/>
                </a:lnTo>
                <a:lnTo>
                  <a:pt x="16488" y="171631"/>
                </a:lnTo>
                <a:lnTo>
                  <a:pt x="4245" y="216244"/>
                </a:lnTo>
                <a:lnTo>
                  <a:pt x="0" y="263652"/>
                </a:lnTo>
                <a:lnTo>
                  <a:pt x="0" y="1318260"/>
                </a:lnTo>
                <a:lnTo>
                  <a:pt x="4245" y="1365667"/>
                </a:lnTo>
                <a:lnTo>
                  <a:pt x="16488" y="1410280"/>
                </a:lnTo>
                <a:lnTo>
                  <a:pt x="35983" y="1451356"/>
                </a:lnTo>
                <a:lnTo>
                  <a:pt x="61988" y="1488151"/>
                </a:lnTo>
                <a:lnTo>
                  <a:pt x="93760" y="1519923"/>
                </a:lnTo>
                <a:lnTo>
                  <a:pt x="130556" y="1545928"/>
                </a:lnTo>
                <a:lnTo>
                  <a:pt x="171631" y="1565423"/>
                </a:lnTo>
                <a:lnTo>
                  <a:pt x="216244" y="1577666"/>
                </a:lnTo>
                <a:lnTo>
                  <a:pt x="263652" y="1581912"/>
                </a:lnTo>
                <a:lnTo>
                  <a:pt x="4917947" y="1581912"/>
                </a:lnTo>
                <a:lnTo>
                  <a:pt x="4965355" y="1577666"/>
                </a:lnTo>
                <a:lnTo>
                  <a:pt x="5009968" y="1565423"/>
                </a:lnTo>
                <a:lnTo>
                  <a:pt x="5051044" y="1545928"/>
                </a:lnTo>
                <a:lnTo>
                  <a:pt x="5087839" y="1519923"/>
                </a:lnTo>
                <a:lnTo>
                  <a:pt x="5119611" y="1488151"/>
                </a:lnTo>
                <a:lnTo>
                  <a:pt x="5145616" y="1451356"/>
                </a:lnTo>
                <a:lnTo>
                  <a:pt x="5165111" y="1410280"/>
                </a:lnTo>
                <a:lnTo>
                  <a:pt x="5177354" y="1365667"/>
                </a:lnTo>
                <a:lnTo>
                  <a:pt x="5181600" y="1318260"/>
                </a:lnTo>
                <a:lnTo>
                  <a:pt x="5181600" y="263652"/>
                </a:lnTo>
                <a:lnTo>
                  <a:pt x="5177354" y="216244"/>
                </a:lnTo>
                <a:lnTo>
                  <a:pt x="5165111" y="171631"/>
                </a:lnTo>
                <a:lnTo>
                  <a:pt x="5145616" y="130556"/>
                </a:lnTo>
                <a:lnTo>
                  <a:pt x="5119611" y="93760"/>
                </a:lnTo>
                <a:lnTo>
                  <a:pt x="5087839" y="61988"/>
                </a:lnTo>
                <a:lnTo>
                  <a:pt x="5051044" y="35983"/>
                </a:lnTo>
                <a:lnTo>
                  <a:pt x="5009968" y="16488"/>
                </a:lnTo>
                <a:lnTo>
                  <a:pt x="4965355" y="4245"/>
                </a:lnTo>
                <a:lnTo>
                  <a:pt x="4917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4194" y="2278762"/>
            <a:ext cx="81036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8D42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9387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9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4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7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5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9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3106" y="486776"/>
            <a:ext cx="11698895" cy="6371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9712453" y="222504"/>
            <a:ext cx="2200911" cy="744220"/>
          </a:xfrm>
          <a:custGeom>
            <a:avLst/>
            <a:gdLst/>
            <a:ahLst/>
            <a:cxnLst/>
            <a:rect l="l" t="t" r="r" b="b"/>
            <a:pathLst>
              <a:path w="2200909" h="744219">
                <a:moveTo>
                  <a:pt x="2200655" y="0"/>
                </a:moveTo>
                <a:lnTo>
                  <a:pt x="0" y="0"/>
                </a:lnTo>
                <a:lnTo>
                  <a:pt x="0" y="743712"/>
                </a:lnTo>
                <a:lnTo>
                  <a:pt x="2200655" y="743712"/>
                </a:lnTo>
                <a:lnTo>
                  <a:pt x="220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7450838" y="393194"/>
            <a:ext cx="2087879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9965437" y="393194"/>
            <a:ext cx="1748027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9689591" y="539624"/>
            <a:ext cx="153035" cy="18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1" y="1600581"/>
            <a:ext cx="4701540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68D42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338" y="2226717"/>
            <a:ext cx="5351780" cy="184666"/>
          </a:xfrm>
        </p:spPr>
        <p:txBody>
          <a:bodyPr lIns="0" tIns="0" rIns="0" bIns="0"/>
          <a:lstStyle>
            <a:lvl1pPr>
              <a:defRPr sz="1200" b="0" i="0">
                <a:solidFill>
                  <a:srgbClr val="181818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64101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7680" y="2926081"/>
            <a:ext cx="11704320" cy="3931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505969" y="1237488"/>
            <a:ext cx="8938260" cy="186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733044" y="1394460"/>
            <a:ext cx="8493760" cy="1560830"/>
          </a:xfrm>
          <a:custGeom>
            <a:avLst/>
            <a:gdLst/>
            <a:ahLst/>
            <a:cxnLst/>
            <a:rect l="l" t="t" r="r" b="b"/>
            <a:pathLst>
              <a:path w="8493760" h="1560830">
                <a:moveTo>
                  <a:pt x="8365871" y="0"/>
                </a:moveTo>
                <a:lnTo>
                  <a:pt x="127355" y="0"/>
                </a:lnTo>
                <a:lnTo>
                  <a:pt x="77784" y="10009"/>
                </a:lnTo>
                <a:lnTo>
                  <a:pt x="37303" y="37306"/>
                </a:lnTo>
                <a:lnTo>
                  <a:pt x="10008" y="77795"/>
                </a:lnTo>
                <a:lnTo>
                  <a:pt x="0" y="127380"/>
                </a:lnTo>
                <a:lnTo>
                  <a:pt x="0" y="1433194"/>
                </a:lnTo>
                <a:lnTo>
                  <a:pt x="10008" y="1482780"/>
                </a:lnTo>
                <a:lnTo>
                  <a:pt x="37303" y="1523269"/>
                </a:lnTo>
                <a:lnTo>
                  <a:pt x="77784" y="1550566"/>
                </a:lnTo>
                <a:lnTo>
                  <a:pt x="127355" y="1560576"/>
                </a:lnTo>
                <a:lnTo>
                  <a:pt x="8365871" y="1560576"/>
                </a:lnTo>
                <a:lnTo>
                  <a:pt x="8415456" y="1550566"/>
                </a:lnTo>
                <a:lnTo>
                  <a:pt x="8455945" y="1523269"/>
                </a:lnTo>
                <a:lnTo>
                  <a:pt x="8483242" y="1482780"/>
                </a:lnTo>
                <a:lnTo>
                  <a:pt x="8493252" y="1433194"/>
                </a:lnTo>
                <a:lnTo>
                  <a:pt x="8493252" y="127380"/>
                </a:lnTo>
                <a:lnTo>
                  <a:pt x="8483242" y="77795"/>
                </a:lnTo>
                <a:lnTo>
                  <a:pt x="8455945" y="37306"/>
                </a:lnTo>
                <a:lnTo>
                  <a:pt x="8415456" y="10009"/>
                </a:lnTo>
                <a:lnTo>
                  <a:pt x="836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521209" y="1025652"/>
            <a:ext cx="11249025" cy="76200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798" y="0"/>
                </a:moveTo>
                <a:lnTo>
                  <a:pt x="11195950" y="2988"/>
                </a:lnTo>
                <a:lnTo>
                  <a:pt x="11183842" y="11144"/>
                </a:lnTo>
                <a:lnTo>
                  <a:pt x="11175686" y="23252"/>
                </a:lnTo>
                <a:lnTo>
                  <a:pt x="11172698" y="38100"/>
                </a:lnTo>
                <a:lnTo>
                  <a:pt x="11175686" y="52947"/>
                </a:lnTo>
                <a:lnTo>
                  <a:pt x="11183842" y="65055"/>
                </a:lnTo>
                <a:lnTo>
                  <a:pt x="11195950" y="73211"/>
                </a:lnTo>
                <a:lnTo>
                  <a:pt x="11210798" y="76200"/>
                </a:lnTo>
                <a:lnTo>
                  <a:pt x="11225645" y="73211"/>
                </a:lnTo>
                <a:lnTo>
                  <a:pt x="11237753" y="65055"/>
                </a:lnTo>
                <a:lnTo>
                  <a:pt x="11245909" y="52947"/>
                </a:lnTo>
                <a:lnTo>
                  <a:pt x="11247364" y="45720"/>
                </a:lnTo>
                <a:lnTo>
                  <a:pt x="11210798" y="45720"/>
                </a:lnTo>
                <a:lnTo>
                  <a:pt x="11210798" y="30480"/>
                </a:lnTo>
                <a:lnTo>
                  <a:pt x="11247364" y="30480"/>
                </a:lnTo>
                <a:lnTo>
                  <a:pt x="11245909" y="23252"/>
                </a:lnTo>
                <a:lnTo>
                  <a:pt x="11237753" y="11144"/>
                </a:lnTo>
                <a:lnTo>
                  <a:pt x="11225645" y="2988"/>
                </a:lnTo>
                <a:lnTo>
                  <a:pt x="11210798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231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231" y="45720"/>
                </a:lnTo>
                <a:lnTo>
                  <a:pt x="11172698" y="38100"/>
                </a:lnTo>
                <a:lnTo>
                  <a:pt x="11174231" y="30480"/>
                </a:lnTo>
                <a:close/>
              </a:path>
              <a:path w="11249025" h="76200">
                <a:moveTo>
                  <a:pt x="11247364" y="30480"/>
                </a:moveTo>
                <a:lnTo>
                  <a:pt x="11210798" y="30480"/>
                </a:lnTo>
                <a:lnTo>
                  <a:pt x="11210798" y="45720"/>
                </a:lnTo>
                <a:lnTo>
                  <a:pt x="11247364" y="45720"/>
                </a:lnTo>
                <a:lnTo>
                  <a:pt x="11248898" y="38100"/>
                </a:lnTo>
                <a:lnTo>
                  <a:pt x="11247364" y="30480"/>
                </a:lnTo>
                <a:close/>
              </a:path>
            </a:pathLst>
          </a:custGeom>
          <a:solidFill>
            <a:srgbClr val="468D4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9311642" y="445008"/>
            <a:ext cx="2420111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1" y="1600581"/>
            <a:ext cx="4701540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68D42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21726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1" y="1600581"/>
            <a:ext cx="4701540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68D42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37671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3105" y="486778"/>
            <a:ext cx="11242775" cy="621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9712451" y="222504"/>
            <a:ext cx="2200911" cy="744220"/>
          </a:xfrm>
          <a:custGeom>
            <a:avLst/>
            <a:gdLst/>
            <a:ahLst/>
            <a:cxnLst/>
            <a:rect l="l" t="t" r="r" b="b"/>
            <a:pathLst>
              <a:path w="2200909" h="744219">
                <a:moveTo>
                  <a:pt x="2200655" y="0"/>
                </a:moveTo>
                <a:lnTo>
                  <a:pt x="0" y="0"/>
                </a:lnTo>
                <a:lnTo>
                  <a:pt x="0" y="743712"/>
                </a:lnTo>
                <a:lnTo>
                  <a:pt x="2200655" y="743712"/>
                </a:lnTo>
                <a:lnTo>
                  <a:pt x="220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7450838" y="393194"/>
            <a:ext cx="2087879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9965437" y="393194"/>
            <a:ext cx="1748027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31412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7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1" y="1600580"/>
            <a:ext cx="47015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8D42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338" y="2226718"/>
            <a:ext cx="53517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81818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97743" y="6562996"/>
            <a:ext cx="205104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" b="0" i="0">
                <a:solidFill>
                  <a:srgbClr val="18993C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83"/>
              </a:spcBef>
            </a:pPr>
            <a:fld id="{81D60167-4931-47E6-BA6A-407CBD079E47}" type="slidenum">
              <a:rPr lang="ru-RU" spc="-4" smtClean="0"/>
              <a:pPr marL="28575">
                <a:spcBef>
                  <a:spcPts val="83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351048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F8D4-4584-4EDC-93C8-B4320252955A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01E-CF30-46B5-AE5E-235B0F9DB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3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michev_v@rgau-msha.ru" TargetMode="External"/><Relationship Id="rId4" Type="http://schemas.openxmlformats.org/officeDocument/2006/relationships/hyperlink" Target="mailto:barcarol@istat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10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3.png"/><Relationship Id="rId10" Type="http://schemas.openxmlformats.org/officeDocument/2006/relationships/image" Target="../media/image37.jpeg"/><Relationship Id="rId19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8"/>
          <p:cNvSpPr/>
          <p:nvPr/>
        </p:nvSpPr>
        <p:spPr>
          <a:xfrm>
            <a:off x="338772" y="71510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 flipV="1">
            <a:off x="1649282" y="1129665"/>
            <a:ext cx="9466022" cy="713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868905" y="355451"/>
            <a:ext cx="9504948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Russian State Agrarian University - Moscow Timiryazev Agricultural Academy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558" y="1640298"/>
            <a:ext cx="6057802" cy="3966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8109" y="5563883"/>
            <a:ext cx="1343891" cy="1294117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 flipV="1">
            <a:off x="1382087" y="6079404"/>
            <a:ext cx="9466022" cy="713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988025" y="6151825"/>
            <a:ext cx="78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Moscow</a:t>
            </a:r>
            <a:r>
              <a:rPr lang="ru-RU" b="1" spc="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, </a:t>
            </a:r>
            <a:r>
              <a:rPr lang="en-US" b="1" spc="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October 15</a:t>
            </a:r>
            <a:r>
              <a:rPr lang="en-US" b="1" spc="600" baseline="300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th</a:t>
            </a:r>
            <a:r>
              <a:rPr lang="en-US" b="1" spc="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,</a:t>
            </a:r>
            <a:r>
              <a:rPr lang="ru-RU" b="1" spc="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F5B07-D034-4648-8181-6BBC7ACCC576}"/>
              </a:ext>
            </a:extLst>
          </p:cNvPr>
          <p:cNvSpPr txBox="1"/>
          <p:nvPr/>
        </p:nvSpPr>
        <p:spPr>
          <a:xfrm>
            <a:off x="338772" y="2259139"/>
            <a:ext cx="5324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36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16651-313C-42C2-A1EF-9DAFAC508E35}"/>
              </a:ext>
            </a:extLst>
          </p:cNvPr>
          <p:cNvSpPr txBox="1"/>
          <p:nvPr/>
        </p:nvSpPr>
        <p:spPr>
          <a:xfrm>
            <a:off x="-1321332" y="42601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Speaker</a:t>
            </a:r>
            <a:r>
              <a:rPr lang="ru-RU" sz="2400" b="1" dirty="0">
                <a:cs typeface="Times New Roman" pitchFamily="18" charset="0"/>
              </a:rPr>
              <a:t>:</a:t>
            </a:r>
            <a:r>
              <a:rPr lang="ru-RU" sz="2400" dirty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  <a:p>
            <a:pPr algn="ctr"/>
            <a:r>
              <a:rPr lang="en-US" sz="2400" u="sng" dirty="0">
                <a:cs typeface="Times New Roman" pitchFamily="18" charset="0"/>
              </a:rPr>
              <a:t>Vadim V. Demichev</a:t>
            </a:r>
          </a:p>
          <a:p>
            <a:pPr algn="ctr"/>
            <a:r>
              <a:rPr lang="en-US" sz="2400" dirty="0">
                <a:ea typeface="Arial Unicode MS" pitchFamily="34" charset="-128"/>
                <a:cs typeface="Arial" pitchFamily="34" charset="0"/>
              </a:rPr>
              <a:t>PhD in Economics, Associate Professor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06" y="4562815"/>
            <a:ext cx="3034613" cy="1759527"/>
          </a:xfrm>
          <a:prstGeom prst="rect">
            <a:avLst/>
          </a:prstGeom>
        </p:spPr>
      </p:pic>
      <p:pic>
        <p:nvPicPr>
          <p:cNvPr id="15" name="Picture 2" descr=" "/>
          <p:cNvPicPr>
            <a:picLocks noChangeAspect="1" noChangeArrowheads="1"/>
          </p:cNvPicPr>
          <p:nvPr/>
        </p:nvPicPr>
        <p:blipFill>
          <a:blip r:embed="rId3" cstate="print"/>
          <a:srcRect l="16755"/>
          <a:stretch>
            <a:fillRect/>
          </a:stretch>
        </p:blipFill>
        <p:spPr bwMode="auto">
          <a:xfrm>
            <a:off x="9453060" y="1671589"/>
            <a:ext cx="2496253" cy="210553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06" y="33207"/>
            <a:ext cx="1469263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8738" y="0"/>
            <a:ext cx="1255594" cy="1250385"/>
          </a:xfrm>
          <a:prstGeom prst="rect">
            <a:avLst/>
          </a:prstGeom>
        </p:spPr>
      </p:pic>
      <p:sp>
        <p:nvSpPr>
          <p:cNvPr id="6" name="object 10"/>
          <p:cNvSpPr/>
          <p:nvPr/>
        </p:nvSpPr>
        <p:spPr>
          <a:xfrm flipV="1">
            <a:off x="2643472" y="873967"/>
            <a:ext cx="6768935" cy="50135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8669" y="3320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24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E95B8-CAD1-40F8-AAEE-4CFBBE7D6730}"/>
              </a:ext>
            </a:extLst>
          </p:cNvPr>
          <p:cNvSpPr txBox="1"/>
          <p:nvPr/>
        </p:nvSpPr>
        <p:spPr>
          <a:xfrm>
            <a:off x="3504752" y="2724354"/>
            <a:ext cx="594830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arenR"/>
            </a:pPr>
            <a:r>
              <a:rPr lang="en-US" sz="2000" dirty="0">
                <a:cs typeface="Arial" pitchFamily="34" charset="0"/>
              </a:rPr>
              <a:t>Big data in agriculture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arenR"/>
            </a:pPr>
            <a:r>
              <a:rPr lang="en-US" sz="2000" dirty="0">
                <a:cs typeface="Arial" pitchFamily="34" charset="0"/>
              </a:rPr>
              <a:t>Digital economy of agriculture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sz="2000" dirty="0">
                <a:cs typeface="Arial" pitchFamily="34" charset="0"/>
              </a:rPr>
              <a:t>Sustainable development of agriculture and rural areas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sz="2000" dirty="0">
                <a:cs typeface="Arial" pitchFamily="34" charset="0"/>
              </a:rPr>
              <a:t>Inclusive economic growth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36468-C8B7-49E5-800D-1A21321C4513}"/>
              </a:ext>
            </a:extLst>
          </p:cNvPr>
          <p:cNvSpPr/>
          <p:nvPr/>
        </p:nvSpPr>
        <p:spPr>
          <a:xfrm>
            <a:off x="2987040" y="1611691"/>
            <a:ext cx="6270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Department statistics and econometrics 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(New areas of research): </a:t>
            </a:r>
          </a:p>
        </p:txBody>
      </p:sp>
      <p:pic>
        <p:nvPicPr>
          <p:cNvPr id="6146" name="Picture 2" descr="Что такое большие данные и почему они так важны? - Блог веб-программиста">
            <a:extLst>
              <a:ext uri="{FF2B5EF4-FFF2-40B4-BE49-F238E27FC236}">
                <a16:creationId xmlns:a16="http://schemas.microsoft.com/office/drawing/2014/main" id="{5486C0B5-4310-42F7-B122-21AF320A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2" y="1792570"/>
            <a:ext cx="24384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B90B27-C0FA-4ECD-B186-DE37254B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49" y="4584504"/>
            <a:ext cx="2891064" cy="160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7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03640" y="2249859"/>
            <a:ext cx="8028091" cy="241416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500" spc="-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93" y="97912"/>
            <a:ext cx="1469263" cy="1243692"/>
          </a:xfrm>
          <a:prstGeom prst="rect">
            <a:avLst/>
          </a:prstGeom>
        </p:spPr>
      </p:pic>
      <p:sp>
        <p:nvSpPr>
          <p:cNvPr id="8" name="object 10"/>
          <p:cNvSpPr/>
          <p:nvPr/>
        </p:nvSpPr>
        <p:spPr>
          <a:xfrm flipV="1">
            <a:off x="2426526" y="878774"/>
            <a:ext cx="6768935" cy="50135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887" y="9791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24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4687" y="1"/>
            <a:ext cx="1137312" cy="11325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2DA263-783C-4F73-A2FE-59C6242E5736}"/>
              </a:ext>
            </a:extLst>
          </p:cNvPr>
          <p:cNvSpPr/>
          <p:nvPr/>
        </p:nvSpPr>
        <p:spPr>
          <a:xfrm>
            <a:off x="858982" y="2728236"/>
            <a:ext cx="9222752" cy="2649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Contacts:</a:t>
            </a:r>
            <a:endParaRPr lang="en-US" sz="2400" dirty="0">
              <a:solidFill>
                <a:schemeClr val="tx1"/>
              </a:solidFill>
              <a:latin typeface="+mj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Head of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Institute of Economics and management in agribusiness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Doctor of Economic </a:t>
            </a:r>
            <a:r>
              <a:rPr lang="ru-RU" altLang="ru-RU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Sciences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" pitchFamily="34" charset="0"/>
              </a:rPr>
              <a:t>, Professor</a:t>
            </a:r>
            <a:r>
              <a:rPr lang="ru-RU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: 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Lyudmila Ivanovna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Horuzhy</a:t>
            </a: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, +7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(499)976-12-50</a:t>
            </a: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Roboto"/>
              </a:rPr>
              <a:t>hli@rgau-msha.ru</a:t>
            </a:r>
            <a:endParaRPr lang="en-US" sz="1800" u="sng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Speaker,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" pitchFamily="34" charset="0"/>
              </a:rPr>
              <a:t>PhD in Economics, Associate Professor</a:t>
            </a:r>
            <a:r>
              <a:rPr lang="ru-RU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: 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Vadim Vladimirovich Demichev, + 7 (926) 826 25 23, </a:t>
            </a:r>
            <a:r>
              <a:rPr lang="en-US" sz="1800" dirty="0">
                <a:solidFill>
                  <a:schemeClr val="tx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demichev_v@rgau-msha.ru</a:t>
            </a:r>
            <a:r>
              <a:rPr lang="en-US" sz="18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459E1-0E36-4E28-9159-CEDC735CEB60}"/>
              </a:ext>
            </a:extLst>
          </p:cNvPr>
          <p:cNvSpPr txBox="1"/>
          <p:nvPr/>
        </p:nvSpPr>
        <p:spPr>
          <a:xfrm>
            <a:off x="1677887" y="1943418"/>
            <a:ext cx="7936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90E95A2-B3DF-4661-B721-0798A40A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232" y="22358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"/>
          <p:cNvSpPr/>
          <p:nvPr/>
        </p:nvSpPr>
        <p:spPr>
          <a:xfrm>
            <a:off x="292882" y="53301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4873" y="0"/>
            <a:ext cx="1607127" cy="159015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EEECB707-7479-415C-A35A-36D413412114}"/>
              </a:ext>
            </a:extLst>
          </p:cNvPr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E7574-C921-4108-AC25-1A541420A583}"/>
              </a:ext>
            </a:extLst>
          </p:cNvPr>
          <p:cNvSpPr txBox="1"/>
          <p:nvPr/>
        </p:nvSpPr>
        <p:spPr>
          <a:xfrm>
            <a:off x="1025926" y="1947934"/>
            <a:ext cx="9724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The Institute was founded on October 9, 1922. 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  <a:p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  <a:p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However, </a:t>
            </a:r>
            <a:r>
              <a:rPr lang="ru-RU" alt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some of </a:t>
            </a:r>
            <a:r>
              <a:rPr lang="ru-RU" altLang="ru-RU" sz="2400" b="1" spc="-40" dirty="0" err="1">
                <a:solidFill>
                  <a:srgbClr val="18993C"/>
                </a:solidFill>
                <a:latin typeface="Gothic Uralic"/>
                <a:ea typeface="+mj-ea"/>
              </a:rPr>
              <a:t>the</a:t>
            </a:r>
            <a:r>
              <a:rPr lang="ru-RU" alt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 </a:t>
            </a:r>
            <a:r>
              <a:rPr lang="ru-RU" altLang="ru-RU" sz="2400" b="1" spc="-40" dirty="0" err="1">
                <a:solidFill>
                  <a:srgbClr val="18993C"/>
                </a:solidFill>
                <a:latin typeface="Gothic Uralic"/>
                <a:ea typeface="+mj-ea"/>
              </a:rPr>
              <a:t>departments</a:t>
            </a:r>
            <a:r>
              <a:rPr lang="ru-RU" alt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 </a:t>
            </a:r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 are already more than a hundred years old.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2D43B-6B37-46FC-B41F-A5B602F59E0F}"/>
              </a:ext>
            </a:extLst>
          </p:cNvPr>
          <p:cNvSpPr txBox="1"/>
          <p:nvPr/>
        </p:nvSpPr>
        <p:spPr>
          <a:xfrm>
            <a:off x="2309705" y="471909"/>
            <a:ext cx="772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812F900-AA30-4AD9-82A8-2F444D5E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5400"/>
    </mc:Choice>
    <mc:Fallback xmlns="">
      <p:transition advClick="0" advTm="65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8">
            <a:extLst>
              <a:ext uri="{FF2B5EF4-FFF2-40B4-BE49-F238E27FC236}">
                <a16:creationId xmlns:a16="http://schemas.microsoft.com/office/drawing/2014/main" id="{6F46C1DF-EEFC-4B77-AEA3-128CD9E8E9C9}"/>
              </a:ext>
            </a:extLst>
          </p:cNvPr>
          <p:cNvSpPr/>
          <p:nvPr/>
        </p:nvSpPr>
        <p:spPr>
          <a:xfrm>
            <a:off x="469770" y="216272"/>
            <a:ext cx="1214847" cy="1083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6179E-EBCB-430C-9021-F515FA707C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8235" y="216272"/>
            <a:ext cx="1299706" cy="1285977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809A41D-481A-46AB-92F8-E10CD49FF469}"/>
              </a:ext>
            </a:extLst>
          </p:cNvPr>
          <p:cNvSpPr/>
          <p:nvPr/>
        </p:nvSpPr>
        <p:spPr>
          <a:xfrm flipV="1">
            <a:off x="1880896" y="971913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BF7B9-3B89-406D-8296-BF80FE4CB36B}"/>
              </a:ext>
            </a:extLst>
          </p:cNvPr>
          <p:cNvSpPr txBox="1"/>
          <p:nvPr/>
        </p:nvSpPr>
        <p:spPr>
          <a:xfrm>
            <a:off x="1961266" y="489284"/>
            <a:ext cx="826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1B67A-CB00-48FB-A0CB-45BA5876F81B}"/>
              </a:ext>
            </a:extLst>
          </p:cNvPr>
          <p:cNvSpPr txBox="1"/>
          <p:nvPr/>
        </p:nvSpPr>
        <p:spPr>
          <a:xfrm>
            <a:off x="1359551" y="108675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The Institute keeps traditions and develops scientific and pedagogical schools founded by famous scientists with a world name: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5B17FF4-B452-46CD-8DA2-A05B88D77775}"/>
              </a:ext>
            </a:extLst>
          </p:cNvPr>
          <p:cNvGrpSpPr/>
          <p:nvPr/>
        </p:nvGrpSpPr>
        <p:grpSpPr>
          <a:xfrm>
            <a:off x="1737669" y="2116453"/>
            <a:ext cx="8355015" cy="4032788"/>
            <a:chOff x="5364480" y="3741829"/>
            <a:chExt cx="2703353" cy="1236012"/>
          </a:xfrm>
        </p:grpSpPr>
        <p:pic>
          <p:nvPicPr>
            <p:cNvPr id="11" name="Picture 2" descr="https://runivers.ru/upload/iblock/446/53928580_CHayanov_2.jpg">
              <a:extLst>
                <a:ext uri="{FF2B5EF4-FFF2-40B4-BE49-F238E27FC236}">
                  <a16:creationId xmlns:a16="http://schemas.microsoft.com/office/drawing/2014/main" id="{FFBD3BD2-6E48-4855-99C9-AB0A0C827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4" r="9283"/>
            <a:stretch/>
          </p:blipFill>
          <p:spPr bwMode="auto">
            <a:xfrm>
              <a:off x="6503249" y="3743968"/>
              <a:ext cx="479701" cy="60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4fasol.com/img/encycl/52481.jpg">
              <a:extLst>
                <a:ext uri="{FF2B5EF4-FFF2-40B4-BE49-F238E27FC236}">
                  <a16:creationId xmlns:a16="http://schemas.microsoft.com/office/drawing/2014/main" id="{DE19B29D-38C7-4AE3-9283-E8BFA4ECE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794" y="3741829"/>
              <a:ext cx="411412" cy="60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visualrian.ru/images/old_preview/235/15/2351548_preview.jpg">
              <a:extLst>
                <a:ext uri="{FF2B5EF4-FFF2-40B4-BE49-F238E27FC236}">
                  <a16:creationId xmlns:a16="http://schemas.microsoft.com/office/drawing/2014/main" id="{57961ABA-DDA7-4E3F-8CDF-7DFF91C3B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1" r="18965"/>
            <a:stretch/>
          </p:blipFill>
          <p:spPr bwMode="auto">
            <a:xfrm>
              <a:off x="7619501" y="3745763"/>
              <a:ext cx="448332" cy="60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s://upload.wikimedia.org/wikipedia/ru/3/32/%D0%94%D0%BE%D0%B1%D1%80%D1%8B%D0%BD%D0%B8%D0%BD_%D0%92%D0%BB%D0%B0%D0%B4%D0%B8%D0%BC%D0%B8%D1%80_%D0%90%D0%BB%D0%B5%D0%BA%D1%81%D0%B0%D0%BD%D0%B4%D1%80%D0%BE%D0%B2%D0%B8%D1%87.jpg">
              <a:extLst>
                <a:ext uri="{FF2B5EF4-FFF2-40B4-BE49-F238E27FC236}">
                  <a16:creationId xmlns:a16="http://schemas.microsoft.com/office/drawing/2014/main" id="{150459D3-C08A-450B-86E5-729D39415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501" y="4440853"/>
              <a:ext cx="411089" cy="51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www.rulex.ru/rpg/WebPict/fullpic/0092-249.jpg">
              <a:extLst>
                <a:ext uri="{FF2B5EF4-FFF2-40B4-BE49-F238E27FC236}">
                  <a16:creationId xmlns:a16="http://schemas.microsoft.com/office/drawing/2014/main" id="{B55958DC-ED92-4702-9E4A-37763191A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480" y="3744051"/>
              <a:ext cx="489522" cy="61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s://upload.wikimedia.org/wikipedia/ru/6/6e/%D0%93._%D0%9C._%D0%9B%D0%BE%D0%B7%D0%B0.jpg">
              <a:extLst>
                <a:ext uri="{FF2B5EF4-FFF2-40B4-BE49-F238E27FC236}">
                  <a16:creationId xmlns:a16="http://schemas.microsoft.com/office/drawing/2014/main" id="{220E0273-514F-4305-821A-5E64C883E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200" y="4425258"/>
              <a:ext cx="454853" cy="54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 descr="Ð¡. Ð¡. Ð¡ÐµÑÐ³ÐµÐµÐ².jpg">
              <a:extLst>
                <a:ext uri="{FF2B5EF4-FFF2-40B4-BE49-F238E27FC236}">
                  <a16:creationId xmlns:a16="http://schemas.microsoft.com/office/drawing/2014/main" id="{5D720688-2ABA-420C-A7BE-951FA688D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031" y="4429967"/>
              <a:ext cx="384660" cy="547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4" descr="https://img1.liveinternet.ru/images/attach/c/1/60/255/60255566_SinukovMikhIvan.jpg">
              <a:extLst>
                <a:ext uri="{FF2B5EF4-FFF2-40B4-BE49-F238E27FC236}">
                  <a16:creationId xmlns:a16="http://schemas.microsoft.com/office/drawing/2014/main" id="{12D93426-4A0E-42C4-8A98-007EDF310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942" y="4443817"/>
              <a:ext cx="384316" cy="50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 descr="Страницы - История департамента">
            <a:extLst>
              <a:ext uri="{FF2B5EF4-FFF2-40B4-BE49-F238E27FC236}">
                <a16:creationId xmlns:a16="http://schemas.microsoft.com/office/drawing/2014/main" id="{69FEC0FF-5ACC-4268-BD88-3BCA1C3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99" y="2158345"/>
            <a:ext cx="1399755" cy="19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Фотография. Кувшинов Иван Степанович, профессор, доктор экономических наук Сельскохозяйственной академии имени К. А. Тимирязева, в период Сталинградской битвы политработник на Сталинградском фронте; 1956 г.; СССР, РСФСР, г. Москва; КП-8004-1-3">
            <a:extLst>
              <a:ext uri="{FF2B5EF4-FFF2-40B4-BE49-F238E27FC236}">
                <a16:creationId xmlns:a16="http://schemas.microsoft.com/office/drawing/2014/main" id="{E0DC66F5-83E8-4785-BF2C-B6157158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3" y="4378604"/>
            <a:ext cx="1264221" cy="16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E5D9599-0FE4-4E36-BE5B-77FCB4572792}"/>
              </a:ext>
            </a:extLst>
          </p:cNvPr>
          <p:cNvSpPr/>
          <p:nvPr/>
        </p:nvSpPr>
        <p:spPr>
          <a:xfrm>
            <a:off x="1629301" y="4053893"/>
            <a:ext cx="157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pitchFamily="34" charset="0"/>
              </a:rPr>
              <a:t>A. F. </a:t>
            </a:r>
            <a:r>
              <a:rPr lang="en-US" sz="1400" dirty="0" err="1">
                <a:cs typeface="Arial" pitchFamily="34" charset="0"/>
              </a:rPr>
              <a:t>Fortunatov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93AFEC3-1C35-44AB-BE5D-39E0C0C24623}"/>
              </a:ext>
            </a:extLst>
          </p:cNvPr>
          <p:cNvSpPr/>
          <p:nvPr/>
        </p:nvSpPr>
        <p:spPr>
          <a:xfrm>
            <a:off x="8812704" y="6108210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I. S. Kuvshinov</a:t>
            </a:r>
            <a:endParaRPr lang="ru-RU" sz="12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2FDB02-B9AD-4B48-B6FE-536CE9203406}"/>
              </a:ext>
            </a:extLst>
          </p:cNvPr>
          <p:cNvSpPr/>
          <p:nvPr/>
        </p:nvSpPr>
        <p:spPr>
          <a:xfrm>
            <a:off x="5472166" y="4104097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Chayanov A.V.</a:t>
            </a:r>
            <a:r>
              <a:rPr kumimoji="0" lang="ru-RU" altLang="ru-RU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4664A4F-4A00-44AE-9BF1-A29A6D4EE290}"/>
              </a:ext>
            </a:extLst>
          </p:cNvPr>
          <p:cNvSpPr/>
          <p:nvPr/>
        </p:nvSpPr>
        <p:spPr>
          <a:xfrm>
            <a:off x="3746569" y="6134391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pitchFamily="34" charset="0"/>
              </a:rPr>
              <a:t>S. S. </a:t>
            </a:r>
            <a:r>
              <a:rPr lang="en-US" sz="1400" dirty="0" err="1">
                <a:cs typeface="Arial" pitchFamily="34" charset="0"/>
              </a:rPr>
              <a:t>Sergeev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1738D1-83E7-4769-85DD-11CF9CC6568E}"/>
              </a:ext>
            </a:extLst>
          </p:cNvPr>
          <p:cNvSpPr/>
          <p:nvPr/>
        </p:nvSpPr>
        <p:spPr>
          <a:xfrm>
            <a:off x="8792977" y="4074140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pitchFamily="34" charset="0"/>
              </a:rPr>
              <a:t>V. S. </a:t>
            </a:r>
            <a:r>
              <a:rPr lang="en-US" sz="1400" dirty="0" err="1">
                <a:cs typeface="Arial" pitchFamily="34" charset="0"/>
              </a:rPr>
              <a:t>Nemchinov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68BC4C7-8DB7-4426-8699-FDD81D133EC7}"/>
              </a:ext>
            </a:extLst>
          </p:cNvPr>
          <p:cNvSpPr/>
          <p:nvPr/>
        </p:nvSpPr>
        <p:spPr>
          <a:xfrm>
            <a:off x="7017416" y="4079010"/>
            <a:ext cx="155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pitchFamily="34" charset="0"/>
              </a:rPr>
              <a:t>N. D.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Kondratyev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D38DD90-4CDD-4427-93AD-771476F3B00F}"/>
              </a:ext>
            </a:extLst>
          </p:cNvPr>
          <p:cNvSpPr/>
          <p:nvPr/>
        </p:nvSpPr>
        <p:spPr>
          <a:xfrm>
            <a:off x="7196584" y="6134389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Dobrynin V.A.</a:t>
            </a:r>
            <a:r>
              <a:rPr kumimoji="0" lang="ru-RU" altLang="ru-RU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481DEAC-267B-4D98-8331-1A13179EF57B}"/>
              </a:ext>
            </a:extLst>
          </p:cNvPr>
          <p:cNvSpPr/>
          <p:nvPr/>
        </p:nvSpPr>
        <p:spPr>
          <a:xfrm>
            <a:off x="5472166" y="6134390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Sinyukov M.I.</a:t>
            </a:r>
            <a:r>
              <a:rPr kumimoji="0" lang="ru-RU" altLang="ru-RU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A85F9F4-9D66-46BA-B441-C45CD0E48B76}"/>
              </a:ext>
            </a:extLst>
          </p:cNvPr>
          <p:cNvSpPr/>
          <p:nvPr/>
        </p:nvSpPr>
        <p:spPr>
          <a:xfrm>
            <a:off x="3656349" y="4102285"/>
            <a:ext cx="140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Galagan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A.M.</a:t>
            </a:r>
            <a:endParaRPr lang="ru-RU" sz="14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0EF1140-2712-474E-BD45-1D30F5C5E2A7}"/>
              </a:ext>
            </a:extLst>
          </p:cNvPr>
          <p:cNvSpPr/>
          <p:nvPr/>
        </p:nvSpPr>
        <p:spPr>
          <a:xfrm>
            <a:off x="1973523" y="6092880"/>
            <a:ext cx="1043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Loza G.M.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F995A-F1DF-4CE7-999A-A7CDAE7C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11B445-DE3F-4962-B8DB-5D5120EA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547" y="20783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B36273-6306-470C-B3DD-9FF6D91F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A8BB4D1-302B-40F3-A7F9-4D0C8CB5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3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"/>
          <p:cNvSpPr/>
          <p:nvPr/>
        </p:nvSpPr>
        <p:spPr>
          <a:xfrm>
            <a:off x="292882" y="53301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4873" y="0"/>
            <a:ext cx="1607127" cy="159015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EEECB707-7479-415C-A35A-36D413412114}"/>
              </a:ext>
            </a:extLst>
          </p:cNvPr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E7574-C921-4108-AC25-1A541420A583}"/>
              </a:ext>
            </a:extLst>
          </p:cNvPr>
          <p:cNvSpPr txBox="1"/>
          <p:nvPr/>
        </p:nvSpPr>
        <p:spPr>
          <a:xfrm>
            <a:off x="1387566" y="1600927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Today the Institute is 173 teachers and 1214 students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2D43B-6B37-46FC-B41F-A5B602F59E0F}"/>
              </a:ext>
            </a:extLst>
          </p:cNvPr>
          <p:cNvSpPr txBox="1"/>
          <p:nvPr/>
        </p:nvSpPr>
        <p:spPr>
          <a:xfrm>
            <a:off x="2309705" y="471909"/>
            <a:ext cx="772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Downloads\IMG_7519.JPG">
            <a:extLst>
              <a:ext uri="{FF2B5EF4-FFF2-40B4-BE49-F238E27FC236}">
                <a16:creationId xmlns:a16="http://schemas.microsoft.com/office/drawing/2014/main" id="{C52DF2A0-F76C-47F2-9721-BE1F789065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66" y="2801789"/>
            <a:ext cx="2664296" cy="1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_7750.jpg">
            <a:extLst>
              <a:ext uri="{FF2B5EF4-FFF2-40B4-BE49-F238E27FC236}">
                <a16:creationId xmlns:a16="http://schemas.microsoft.com/office/drawing/2014/main" id="{1B67A810-24B5-4BF2-B96B-61F180189D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30" y="4720199"/>
            <a:ext cx="326004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A6C94-8388-446D-ACE0-D24F94E50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30" y="2810560"/>
            <a:ext cx="2669908" cy="1668692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F3990182-E4B1-45CE-97C2-75AB79F8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68" y="2837873"/>
            <a:ext cx="3128956" cy="1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6781353-09A7-4F88-B4B8-79EFE170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4" y="4723566"/>
            <a:ext cx="3363913" cy="186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5400"/>
    </mc:Choice>
    <mc:Fallback xmlns="">
      <p:transition advClick="0" advTm="654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"/>
          <p:cNvSpPr/>
          <p:nvPr/>
        </p:nvSpPr>
        <p:spPr>
          <a:xfrm>
            <a:off x="292882" y="53301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4873" y="0"/>
            <a:ext cx="1607127" cy="159015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EEECB707-7479-415C-A35A-36D413412114}"/>
              </a:ext>
            </a:extLst>
          </p:cNvPr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E7574-C921-4108-AC25-1A541420A583}"/>
              </a:ext>
            </a:extLst>
          </p:cNvPr>
          <p:cNvSpPr txBox="1"/>
          <p:nvPr/>
        </p:nvSpPr>
        <p:spPr>
          <a:xfrm>
            <a:off x="1840947" y="1535589"/>
            <a:ext cx="38219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Departments</a:t>
            </a:r>
            <a:r>
              <a:rPr 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:</a:t>
            </a:r>
          </a:p>
          <a:p>
            <a:r>
              <a:rPr lang="ru-RU" sz="2400" dirty="0"/>
              <a:t>- </a:t>
            </a:r>
            <a:r>
              <a:rPr lang="en-US" sz="2400" dirty="0"/>
              <a:t> 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Marketing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World Economy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Organization of production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Economic Theory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Management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Economy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Accounting</a:t>
            </a:r>
          </a:p>
          <a:p>
            <a:pPr marL="342900" indent="-342900">
              <a:buFontTx/>
              <a:buChar char="-"/>
            </a:pPr>
            <a:endParaRPr lang="ru-RU" altLang="ru-RU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  <a:p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  <a:p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2D43B-6B37-46FC-B41F-A5B602F59E0F}"/>
              </a:ext>
            </a:extLst>
          </p:cNvPr>
          <p:cNvSpPr txBox="1"/>
          <p:nvPr/>
        </p:nvSpPr>
        <p:spPr>
          <a:xfrm>
            <a:off x="2309705" y="471909"/>
            <a:ext cx="772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587F91-7DE1-4ABD-92CC-8F3EBCD1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C70BC9-7218-4AB4-A7EF-AC51D33C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62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C7F488-2130-4533-B522-36B728BC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26BAA-7305-47C5-8031-5F1067B9916B}"/>
              </a:ext>
            </a:extLst>
          </p:cNvPr>
          <p:cNvSpPr txBox="1"/>
          <p:nvPr/>
        </p:nvSpPr>
        <p:spPr>
          <a:xfrm>
            <a:off x="6220127" y="1823741"/>
            <a:ext cx="4323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Mathematics</a:t>
            </a:r>
          </a:p>
          <a:p>
            <a:pPr marL="342900" indent="-342900">
              <a:buFontTx/>
              <a:buChar char="-"/>
            </a:pPr>
            <a:r>
              <a:rPr lang="en-US" altLang="ru-RU" sz="2400" dirty="0">
                <a:solidFill>
                  <a:srgbClr val="222222"/>
                </a:solidFill>
                <a:latin typeface="inherit"/>
              </a:rPr>
              <a:t>T</a:t>
            </a:r>
            <a:r>
              <a:rPr lang="ru-RU" altLang="ru-RU" sz="2400" dirty="0">
                <a:solidFill>
                  <a:srgbClr val="222222"/>
                </a:solidFill>
                <a:latin typeface="inherit"/>
              </a:rPr>
              <a:t>axation and financial law </a:t>
            </a:r>
            <a:endParaRPr lang="en-US" altLang="ru-RU" sz="2400" dirty="0">
              <a:solidFill>
                <a:srgbClr val="222222"/>
              </a:solidFill>
              <a:latin typeface="inherit"/>
            </a:endParaRPr>
          </a:p>
          <a:p>
            <a:pPr marL="342900" indent="-342900">
              <a:buFontTx/>
              <a:buChar char="-"/>
            </a:pPr>
            <a:r>
              <a:rPr lang="en-US" sz="2400" u="sng" dirty="0">
                <a:solidFill>
                  <a:srgbClr val="222222"/>
                </a:solidFill>
                <a:latin typeface="inherit"/>
              </a:rPr>
              <a:t>Applied Informatics</a:t>
            </a:r>
          </a:p>
          <a:p>
            <a:pPr marL="342900" indent="-342900">
              <a:buFontTx/>
              <a:buChar char="-"/>
            </a:pPr>
            <a:r>
              <a:rPr lang="en-US" sz="2400" u="sng" dirty="0">
                <a:solidFill>
                  <a:srgbClr val="222222"/>
                </a:solidFill>
                <a:latin typeface="inherit"/>
              </a:rPr>
              <a:t>Statistics and econometrics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Finance</a:t>
            </a:r>
          </a:p>
          <a:p>
            <a:pPr marL="342900" indent="-342900">
              <a:buFontTx/>
              <a:buChar char="-"/>
            </a:pPr>
            <a:r>
              <a:rPr lang="en-US" altLang="ru-RU" sz="2400" dirty="0">
                <a:solidFill>
                  <a:srgbClr val="222222"/>
                </a:solidFill>
                <a:latin typeface="inherit"/>
              </a:rPr>
              <a:t>E</a:t>
            </a:r>
            <a:r>
              <a:rPr lang="ru-RU" altLang="ru-RU" sz="2400" dirty="0">
                <a:solidFill>
                  <a:srgbClr val="222222"/>
                </a:solidFill>
                <a:latin typeface="inherit"/>
              </a:rPr>
              <a:t>conomic security, analysis and audit </a:t>
            </a:r>
          </a:p>
        </p:txBody>
      </p:sp>
    </p:spTree>
    <p:extLst>
      <p:ext uri="{BB962C8B-B14F-4D97-AF65-F5344CB8AC3E}">
        <p14:creationId xmlns:p14="http://schemas.microsoft.com/office/powerpoint/2010/main" val="55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5400"/>
    </mc:Choice>
    <mc:Fallback xmlns="">
      <p:transition advClick="0" advTm="654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"/>
          <p:cNvSpPr/>
          <p:nvPr/>
        </p:nvSpPr>
        <p:spPr>
          <a:xfrm>
            <a:off x="292882" y="53301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4873" y="0"/>
            <a:ext cx="1607127" cy="159015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EEECB707-7479-415C-A35A-36D413412114}"/>
              </a:ext>
            </a:extLst>
          </p:cNvPr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2D43B-6B37-46FC-B41F-A5B602F59E0F}"/>
              </a:ext>
            </a:extLst>
          </p:cNvPr>
          <p:cNvSpPr txBox="1"/>
          <p:nvPr/>
        </p:nvSpPr>
        <p:spPr>
          <a:xfrm>
            <a:off x="2309705" y="471909"/>
            <a:ext cx="772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587F91-7DE1-4ABD-92CC-8F3EBCD1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C70BC9-7218-4AB4-A7EF-AC51D33C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62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C7F488-2130-4533-B522-36B728BC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CF4141A-4C94-447E-BD96-B56C20C17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826119"/>
              </p:ext>
            </p:extLst>
          </p:nvPr>
        </p:nvGraphicFramePr>
        <p:xfrm>
          <a:off x="521155" y="1507606"/>
          <a:ext cx="10283868" cy="526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C24777-1C87-4817-8D6C-5E4DBBEF05B3}"/>
              </a:ext>
            </a:extLst>
          </p:cNvPr>
          <p:cNvSpPr txBox="1"/>
          <p:nvPr/>
        </p:nvSpPr>
        <p:spPr>
          <a:xfrm>
            <a:off x="4138664" y="979934"/>
            <a:ext cx="416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B.Sc. programs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445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400"/>
    </mc:Choice>
    <mc:Fallback>
      <p:transition advClick="0" advTm="654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"/>
          <p:cNvSpPr/>
          <p:nvPr/>
        </p:nvSpPr>
        <p:spPr>
          <a:xfrm>
            <a:off x="292882" y="53301"/>
            <a:ext cx="1466088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4873" y="0"/>
            <a:ext cx="1607127" cy="159015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EEECB707-7479-415C-A35A-36D413412114}"/>
              </a:ext>
            </a:extLst>
          </p:cNvPr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2D43B-6B37-46FC-B41F-A5B602F59E0F}"/>
              </a:ext>
            </a:extLst>
          </p:cNvPr>
          <p:cNvSpPr txBox="1"/>
          <p:nvPr/>
        </p:nvSpPr>
        <p:spPr>
          <a:xfrm>
            <a:off x="2309705" y="471909"/>
            <a:ext cx="772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solidFill>
                  <a:srgbClr val="3D7648"/>
                </a:solidFill>
                <a:latin typeface="Arial Nova Cond" panose="020B0506020202020204" pitchFamily="34" charset="0"/>
              </a:rPr>
              <a:t>Institute of Economics and management in agribusiness</a:t>
            </a:r>
            <a:endParaRPr lang="ru-RU" sz="1800" b="1" spc="300" dirty="0">
              <a:solidFill>
                <a:srgbClr val="3D7648"/>
              </a:solidFill>
              <a:latin typeface="Arial Nova Cond" panose="020B0506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587F91-7DE1-4ABD-92CC-8F3EBCD1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C70BC9-7218-4AB4-A7EF-AC51D33C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62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C7F488-2130-4533-B522-36B728BC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CF4141A-4C94-447E-BD96-B56C20C17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785214"/>
              </p:ext>
            </p:extLst>
          </p:nvPr>
        </p:nvGraphicFramePr>
        <p:xfrm>
          <a:off x="521155" y="1507606"/>
          <a:ext cx="10283868" cy="526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C24777-1C87-4817-8D6C-5E4DBBEF05B3}"/>
              </a:ext>
            </a:extLst>
          </p:cNvPr>
          <p:cNvSpPr txBox="1"/>
          <p:nvPr/>
        </p:nvSpPr>
        <p:spPr>
          <a:xfrm>
            <a:off x="4138664" y="979934"/>
            <a:ext cx="416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M.Sc. programs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041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400"/>
    </mc:Choice>
    <mc:Fallback>
      <p:transition advClick="0" advTm="654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0"/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4"/>
          <p:cNvGrpSpPr/>
          <p:nvPr/>
        </p:nvGrpSpPr>
        <p:grpSpPr>
          <a:xfrm>
            <a:off x="3139877" y="4905572"/>
            <a:ext cx="5664797" cy="1706158"/>
            <a:chOff x="2046288" y="987749"/>
            <a:chExt cx="6886203" cy="2234533"/>
          </a:xfrm>
        </p:grpSpPr>
        <p:pic>
          <p:nvPicPr>
            <p:cNvPr id="6" name="Picture 4" descr="http://www.amic.ru/images/gallery_10-2009/640.Image367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1228725"/>
              <a:ext cx="1168400" cy="121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s://www.prod.center/upload/published/news/e2f25867/3086ed9f/43d0435d/eeee52c6/news5742bd861459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9" r="16911" b="29951"/>
            <a:stretch>
              <a:fillRect/>
            </a:stretch>
          </p:blipFill>
          <p:spPr bwMode="auto">
            <a:xfrm>
              <a:off x="4570330" y="1107712"/>
              <a:ext cx="1666876" cy="128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46288" y="2647951"/>
              <a:ext cx="2379669" cy="403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Constantia" pitchFamily="18" charset="0"/>
                </a:rPr>
                <a:t>«</a:t>
              </a:r>
              <a:r>
                <a:rPr lang="ru-RU" sz="1200" dirty="0">
                  <a:latin typeface="Arial Black" panose="020B0A04020102020204" pitchFamily="34" charset="0"/>
                </a:rPr>
                <a:t>Вимм-Билль-Данн</a:t>
              </a:r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Constantia" pitchFamily="18" charset="0"/>
                </a:rPr>
                <a:t>»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6620" y="2375791"/>
              <a:ext cx="2049390" cy="84649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Arial Black" panose="020B0A04020102020204" pitchFamily="34" charset="0"/>
                </a:rPr>
                <a:t>«Останкинский Молочный Комбинат»</a:t>
              </a:r>
            </a:p>
          </p:txBody>
        </p:sp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9" t="10437" r="26801" b="5255"/>
            <a:stretch>
              <a:fillRect/>
            </a:stretch>
          </p:blipFill>
          <p:spPr bwMode="auto">
            <a:xfrm>
              <a:off x="6622441" y="987749"/>
              <a:ext cx="1697753" cy="1672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72159" y="2721896"/>
              <a:ext cx="2360332" cy="40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Constantia" pitchFamily="18" charset="0"/>
                </a:rPr>
                <a:t>«</a:t>
              </a:r>
              <a:r>
                <a:rPr lang="ru-RU" sz="1200" dirty="0">
                  <a:latin typeface="Arial Black" panose="020B0A04020102020204" pitchFamily="34" charset="0"/>
                </a:rPr>
                <a:t>Зеленоградское</a:t>
              </a:r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Constantia" pitchFamily="18" charset="0"/>
                </a:rPr>
                <a:t>»</a:t>
              </a: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10595088" y="3322379"/>
            <a:ext cx="1596912" cy="1260979"/>
            <a:chOff x="32749" y="1401856"/>
            <a:chExt cx="1825408" cy="1616032"/>
          </a:xfrm>
        </p:grpSpPr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72" y="1401856"/>
              <a:ext cx="1284287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2749" y="2662894"/>
              <a:ext cx="1825408" cy="3549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Arial Black" panose="020B0A04020102020204" pitchFamily="34" charset="0"/>
                </a:rPr>
                <a:t>ГК «Черкизово»</a:t>
              </a:r>
            </a:p>
          </p:txBody>
        </p:sp>
      </p:grpSp>
      <p:pic>
        <p:nvPicPr>
          <p:cNvPr id="15" name="Picture 30" descr="http://milknet.ru/data/news/366203/agropromkomplektaciya%20ot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79" y="3351626"/>
            <a:ext cx="2547611" cy="9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5"/>
          <p:cNvGrpSpPr/>
          <p:nvPr/>
        </p:nvGrpSpPr>
        <p:grpSpPr>
          <a:xfrm>
            <a:off x="1449268" y="3142554"/>
            <a:ext cx="1858201" cy="1619255"/>
            <a:chOff x="5923299" y="3272012"/>
            <a:chExt cx="1836468" cy="1714038"/>
          </a:xfrm>
        </p:grpSpPr>
        <p:pic>
          <p:nvPicPr>
            <p:cNvPr id="17" name="Picture 2" descr="https://xn--80adbhunc2aa3al.xn--80asehdb/upload/000/u0/000/2e5022df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156" y="3272012"/>
              <a:ext cx="1119187" cy="133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923299" y="4692837"/>
              <a:ext cx="1836468" cy="293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Arial Black" panose="020B0A04020102020204" pitchFamily="34" charset="0"/>
                </a:rPr>
                <a:t>«</a:t>
              </a:r>
              <a:r>
                <a:rPr lang="ru-RU" sz="1200" dirty="0" err="1">
                  <a:latin typeface="Arial Black" panose="020B0A04020102020204" pitchFamily="34" charset="0"/>
                </a:rPr>
                <a:t>РоссельхозБанк</a:t>
              </a:r>
              <a:r>
                <a:rPr lang="ru-RU" sz="1200" dirty="0">
                  <a:latin typeface="Arial Black" panose="020B0A04020102020204" pitchFamily="34" charset="0"/>
                </a:rPr>
                <a:t>»</a:t>
              </a:r>
            </a:p>
          </p:txBody>
        </p:sp>
      </p:grpSp>
      <p:pic>
        <p:nvPicPr>
          <p:cNvPr id="19" name="Picture 18" descr="http://www.myaso-portal.ru.opt-images.1c-bitrix-cdn.ru/upload/%D0%9C%D0%B8%D0%BD%D1%81%D0%B5%D0%BB%D1%8C%D1%85%D0%BE%D0%B7_%D0%BA%D0%BE%D0%BD%D1%841.PNG?155730529131047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26231" r="26219" b="33619"/>
          <a:stretch/>
        </p:blipFill>
        <p:spPr bwMode="auto">
          <a:xfrm>
            <a:off x="9570615" y="5088760"/>
            <a:ext cx="2249364" cy="13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agrot19132.nichost.ru/wp-content/uploads/2018/09/2be88fda8273020ea1cad1b3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17" y="1702435"/>
            <a:ext cx="1600213" cy="11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https://mosinf.ru/wp-content/uploads/2017/12/917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17" y="1671965"/>
            <a:ext cx="916326" cy="9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s://chehov-life.ru/wp-content/uploads/2019/04/result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2" b="34322"/>
          <a:stretch/>
        </p:blipFill>
        <p:spPr bwMode="auto">
          <a:xfrm>
            <a:off x="486936" y="1688786"/>
            <a:ext cx="2781237" cy="9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75160" y="2826747"/>
            <a:ext cx="4561650" cy="512614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Agribusiness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9877" y="952166"/>
            <a:ext cx="5481789" cy="660709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Ministries and government services</a:t>
            </a:r>
            <a:endParaRPr lang="ru-RU" sz="2400" b="1" spc="-40" dirty="0">
              <a:solidFill>
                <a:srgbClr val="18993C"/>
              </a:solidFill>
              <a:latin typeface="Gothic Uralic"/>
              <a:ea typeface="+mj-ea"/>
            </a:endParaRPr>
          </a:p>
        </p:txBody>
      </p:sp>
      <p:sp>
        <p:nvSpPr>
          <p:cNvPr id="25" name="object 18"/>
          <p:cNvSpPr/>
          <p:nvPr/>
        </p:nvSpPr>
        <p:spPr>
          <a:xfrm>
            <a:off x="469770" y="216272"/>
            <a:ext cx="1214847" cy="1083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37" y="3494216"/>
            <a:ext cx="20002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36" y="3438575"/>
            <a:ext cx="2244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661663" y="4422133"/>
            <a:ext cx="10021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«</a:t>
            </a:r>
            <a:r>
              <a:rPr lang="ru-RU" sz="1200" dirty="0">
                <a:latin typeface="Arial Black" panose="020B0A04020102020204" pitchFamily="34" charset="0"/>
              </a:rPr>
              <a:t>Микоян»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42047" y="4495288"/>
            <a:ext cx="11480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latin typeface="Arial Black" panose="020B0A04020102020204" pitchFamily="34" charset="0"/>
              </a:rPr>
              <a:t>«</a:t>
            </a:r>
            <a:r>
              <a:rPr lang="ru-RU" sz="1200" dirty="0" err="1">
                <a:latin typeface="Arial Black" panose="020B0A04020102020204" pitchFamily="34" charset="0"/>
              </a:rPr>
              <a:t>ЭкоНива</a:t>
            </a:r>
            <a:r>
              <a:rPr lang="ru-RU" sz="1200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181" y="4125158"/>
            <a:ext cx="1843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atin typeface="Arial Black" panose="020B0A04020102020204" pitchFamily="34" charset="0"/>
              </a:rPr>
              <a:t>«Агрохолдинг </a:t>
            </a:r>
            <a:r>
              <a:rPr lang="ru-RU" sz="1200" dirty="0" err="1">
                <a:latin typeface="Arial Black" panose="020B0A04020102020204" pitchFamily="34" charset="0"/>
              </a:rPr>
              <a:t>АгроПром</a:t>
            </a:r>
            <a:r>
              <a:rPr lang="ru-RU" sz="1200" dirty="0">
                <a:latin typeface="Arial Black" panose="020B0A04020102020204" pitchFamily="34" charset="0"/>
              </a:rPr>
              <a:t> комплектация»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34382" y="-45159"/>
            <a:ext cx="1299706" cy="12859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/>
          <a:srcRect l="19561" t="2726" r="19442"/>
          <a:stretch/>
        </p:blipFill>
        <p:spPr>
          <a:xfrm>
            <a:off x="116359" y="3299988"/>
            <a:ext cx="1278667" cy="11946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67997" y="1549301"/>
            <a:ext cx="991530" cy="106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9666149" y="2644587"/>
            <a:ext cx="18453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err="1">
                <a:latin typeface="Arial Black" panose="020B0A04020102020204" pitchFamily="34" charset="0"/>
              </a:rPr>
              <a:t>Россельхознадзор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4397" y="5129703"/>
            <a:ext cx="2337490" cy="13133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73120" y="3429942"/>
            <a:ext cx="1209088" cy="9056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52945" y="4371585"/>
            <a:ext cx="14494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latin typeface="Arial Black" panose="020B0A04020102020204" pitchFamily="34" charset="0"/>
              </a:rPr>
              <a:t>Клинский </a:t>
            </a:r>
          </a:p>
          <a:p>
            <a:pPr algn="ctr">
              <a:defRPr/>
            </a:pPr>
            <a:r>
              <a:rPr lang="ru-RU" sz="1200" dirty="0">
                <a:latin typeface="Arial Black" panose="020B0A04020102020204" pitchFamily="34" charset="0"/>
              </a:rPr>
              <a:t>мясокомбинат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310D49F-B093-4B07-9C31-3C7A643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877" y="548394"/>
            <a:ext cx="4652236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Development of strategic partnership </a:t>
            </a:r>
          </a:p>
        </p:txBody>
      </p:sp>
    </p:spTree>
    <p:extLst>
      <p:ext uri="{BB962C8B-B14F-4D97-AF65-F5344CB8AC3E}">
        <p14:creationId xmlns:p14="http://schemas.microsoft.com/office/powerpoint/2010/main" val="32998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4100"/>
    </mc:Choice>
    <mc:Fallback xmlns="">
      <p:transition advClick="0" advTm="541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8"/>
          <p:cNvSpPr/>
          <p:nvPr/>
        </p:nvSpPr>
        <p:spPr>
          <a:xfrm>
            <a:off x="463216" y="83640"/>
            <a:ext cx="1214847" cy="1083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365138" y="365808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spc="-40" dirty="0">
                <a:solidFill>
                  <a:srgbClr val="18993C"/>
                </a:solidFill>
                <a:latin typeface="Gothic Uralic"/>
                <a:ea typeface="+mj-ea"/>
              </a:rPr>
              <a:t>Development of strategic partnership </a:t>
            </a:r>
          </a:p>
        </p:txBody>
      </p:sp>
      <p:sp>
        <p:nvSpPr>
          <p:cNvPr id="8" name="object 10"/>
          <p:cNvSpPr/>
          <p:nvPr/>
        </p:nvSpPr>
        <p:spPr>
          <a:xfrm flipV="1">
            <a:off x="2045209" y="979934"/>
            <a:ext cx="8349837" cy="45719"/>
          </a:xfrm>
          <a:custGeom>
            <a:avLst/>
            <a:gdLst/>
            <a:ahLst/>
            <a:cxnLst/>
            <a:rect l="l" t="t" r="r" b="b"/>
            <a:pathLst>
              <a:path w="1124902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663" y="45720"/>
                </a:lnTo>
                <a:lnTo>
                  <a:pt x="38100" y="45720"/>
                </a:lnTo>
                <a:lnTo>
                  <a:pt x="38100" y="30480"/>
                </a:lnTo>
                <a:lnTo>
                  <a:pt x="74663" y="3048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1249025" h="76200">
                <a:moveTo>
                  <a:pt x="11210925" y="0"/>
                </a:moveTo>
                <a:lnTo>
                  <a:pt x="11196077" y="2988"/>
                </a:lnTo>
                <a:lnTo>
                  <a:pt x="11183969" y="11144"/>
                </a:lnTo>
                <a:lnTo>
                  <a:pt x="11175813" y="23252"/>
                </a:lnTo>
                <a:lnTo>
                  <a:pt x="11172825" y="38100"/>
                </a:lnTo>
                <a:lnTo>
                  <a:pt x="11175813" y="52947"/>
                </a:lnTo>
                <a:lnTo>
                  <a:pt x="11183969" y="65055"/>
                </a:lnTo>
                <a:lnTo>
                  <a:pt x="11196077" y="73211"/>
                </a:lnTo>
                <a:lnTo>
                  <a:pt x="11210925" y="76200"/>
                </a:lnTo>
                <a:lnTo>
                  <a:pt x="11225772" y="73211"/>
                </a:lnTo>
                <a:lnTo>
                  <a:pt x="11237880" y="65055"/>
                </a:lnTo>
                <a:lnTo>
                  <a:pt x="11246036" y="52947"/>
                </a:lnTo>
                <a:lnTo>
                  <a:pt x="11247491" y="45720"/>
                </a:lnTo>
                <a:lnTo>
                  <a:pt x="11210925" y="45720"/>
                </a:lnTo>
                <a:lnTo>
                  <a:pt x="11210925" y="30480"/>
                </a:lnTo>
                <a:lnTo>
                  <a:pt x="11247491" y="30480"/>
                </a:lnTo>
                <a:lnTo>
                  <a:pt x="11246036" y="23252"/>
                </a:lnTo>
                <a:lnTo>
                  <a:pt x="11237880" y="11144"/>
                </a:lnTo>
                <a:lnTo>
                  <a:pt x="11225772" y="2988"/>
                </a:lnTo>
                <a:lnTo>
                  <a:pt x="11210925" y="0"/>
                </a:lnTo>
                <a:close/>
              </a:path>
              <a:path w="11249025" h="76200">
                <a:moveTo>
                  <a:pt x="74663" y="30480"/>
                </a:moveTo>
                <a:lnTo>
                  <a:pt x="38100" y="30480"/>
                </a:lnTo>
                <a:lnTo>
                  <a:pt x="38100" y="45720"/>
                </a:lnTo>
                <a:lnTo>
                  <a:pt x="74663" y="45720"/>
                </a:lnTo>
                <a:lnTo>
                  <a:pt x="76200" y="38100"/>
                </a:lnTo>
                <a:lnTo>
                  <a:pt x="74663" y="30480"/>
                </a:lnTo>
                <a:close/>
              </a:path>
              <a:path w="11249025" h="76200">
                <a:moveTo>
                  <a:pt x="11174358" y="30480"/>
                </a:moveTo>
                <a:lnTo>
                  <a:pt x="74663" y="30480"/>
                </a:lnTo>
                <a:lnTo>
                  <a:pt x="76200" y="38100"/>
                </a:lnTo>
                <a:lnTo>
                  <a:pt x="74663" y="45720"/>
                </a:lnTo>
                <a:lnTo>
                  <a:pt x="11174358" y="45720"/>
                </a:lnTo>
                <a:lnTo>
                  <a:pt x="11172825" y="38100"/>
                </a:lnTo>
                <a:lnTo>
                  <a:pt x="11174358" y="30480"/>
                </a:lnTo>
                <a:close/>
              </a:path>
              <a:path w="11249025" h="76200">
                <a:moveTo>
                  <a:pt x="11247491" y="30480"/>
                </a:moveTo>
                <a:lnTo>
                  <a:pt x="11210925" y="30480"/>
                </a:lnTo>
                <a:lnTo>
                  <a:pt x="11210925" y="45720"/>
                </a:lnTo>
                <a:lnTo>
                  <a:pt x="11247491" y="45720"/>
                </a:lnTo>
                <a:lnTo>
                  <a:pt x="11249025" y="38100"/>
                </a:lnTo>
                <a:lnTo>
                  <a:pt x="11247491" y="30480"/>
                </a:lnTo>
                <a:close/>
              </a:path>
            </a:pathLst>
          </a:custGeom>
          <a:solidFill>
            <a:srgbClr val="189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552" t="4856" r="5214" b="5214"/>
          <a:stretch/>
        </p:blipFill>
        <p:spPr>
          <a:xfrm>
            <a:off x="10633587" y="7938"/>
            <a:ext cx="1558413" cy="1536149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im0-tub-ru.yandex.net/i?id=9b937409ce6e2f726f308a387b985ba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42" y="1838132"/>
            <a:ext cx="1800561" cy="10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.pixabay.com/photo/2015/09/02/17/38/flag-919362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7" y="1822854"/>
            <a:ext cx="1640003" cy="98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0-tub-ru.yandex.net/i?id=6791d928f5bbe015b8f17b1bda3712a9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20000"/>
          <a:stretch/>
        </p:blipFill>
        <p:spPr bwMode="auto">
          <a:xfrm>
            <a:off x="8945204" y="1702386"/>
            <a:ext cx="1682049" cy="10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0-tub-ru.yandex.net/i?id=90a8cffd57b687a2985093b23d0aa497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7670" b="18533"/>
          <a:stretch/>
        </p:blipFill>
        <p:spPr bwMode="auto">
          <a:xfrm>
            <a:off x="1298562" y="3507022"/>
            <a:ext cx="1576828" cy="10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s1.1zoom.ru/b5050/113/338121-Berserker_2880x1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04" y="3391713"/>
            <a:ext cx="1737542" cy="10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im0-tub-ru.yandex.net/i?id=fc2965e6155cedbd3ae55da65579f7fc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5" y="5172796"/>
            <a:ext cx="1551231" cy="10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im0-tub-ru.yandex.net/i?id=aa31356ccd6562c6dcc1e5fec54e81a1-l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21025" r="2664" b="21890"/>
          <a:stretch/>
        </p:blipFill>
        <p:spPr bwMode="auto">
          <a:xfrm>
            <a:off x="8969156" y="5068963"/>
            <a:ext cx="1735582" cy="10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678063" y="1103484"/>
            <a:ext cx="8244888" cy="3677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scientific and educational programs and projects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65466" y="2986499"/>
            <a:ext cx="1131912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Slovakia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8005" y="2915122"/>
            <a:ext cx="1426592" cy="3645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Czech Republic</a:t>
            </a:r>
            <a:r>
              <a:rPr kumimoji="0" lang="ru-RU" altLang="ru-RU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61665" y="2850948"/>
            <a:ext cx="1233381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Germany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46547" y="4659837"/>
            <a:ext cx="1047729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China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27462" y="4681350"/>
            <a:ext cx="1117532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Iran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22580" y="6377467"/>
            <a:ext cx="1096449" cy="380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Uzbekistan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93316" y="6377467"/>
            <a:ext cx="1185823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Tajikistan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Флаг Казахстана — Википеди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лаг Казахстана. Государственные флаги Казахстана — Planetolog.r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9" y="5239851"/>
            <a:ext cx="1776939" cy="10546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541345" y="6377467"/>
            <a:ext cx="1047729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Kazakhstan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-346" r="8853" b="673"/>
          <a:stretch/>
        </p:blipFill>
        <p:spPr>
          <a:xfrm>
            <a:off x="5385862" y="3450629"/>
            <a:ext cx="1578460" cy="106057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597604" y="4733127"/>
            <a:ext cx="1185823" cy="293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Netherlands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1EF6EB3D-323E-4F80-883C-66C4038BB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0340C8A1-0B45-4C8B-9474-0490090C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D0545E9-0D23-402C-9287-7CE81259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79" y="340202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D886E56-FA60-4784-926B-D1B8E59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E10703-84F4-46DD-A8A3-97C0EC70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11653</TotalTime>
  <Words>486</Words>
  <Application>Microsoft Office PowerPoint</Application>
  <PresentationFormat>Широкоэкранный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Arial</vt:lpstr>
      <vt:lpstr>Arial Black</vt:lpstr>
      <vt:lpstr>Arial Narrow</vt:lpstr>
      <vt:lpstr>Arial Nova Cond</vt:lpstr>
      <vt:lpstr>Calibri</vt:lpstr>
      <vt:lpstr>Calibri Light</vt:lpstr>
      <vt:lpstr>Constantia</vt:lpstr>
      <vt:lpstr>Gothic Uralic</vt:lpstr>
      <vt:lpstr>inherit</vt:lpstr>
      <vt:lpstr>Roboto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Вадим Демичев</cp:lastModifiedBy>
  <cp:revision>304</cp:revision>
  <cp:lastPrinted>2019-05-31T08:41:21Z</cp:lastPrinted>
  <dcterms:created xsi:type="dcterms:W3CDTF">2018-07-29T05:43:06Z</dcterms:created>
  <dcterms:modified xsi:type="dcterms:W3CDTF">2020-10-15T06:23:06Z</dcterms:modified>
</cp:coreProperties>
</file>